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2"/>
  </p:notesMasterIdLst>
  <p:handoutMasterIdLst>
    <p:handoutMasterId r:id="rId13"/>
  </p:handoutMasterIdLst>
  <p:sldIdLst>
    <p:sldId id="256" r:id="rId5"/>
    <p:sldId id="257" r:id="rId6"/>
    <p:sldId id="258" r:id="rId7"/>
    <p:sldId id="264" r:id="rId8"/>
    <p:sldId id="262" r:id="rId9"/>
    <p:sldId id="259" r:id="rId10"/>
    <p:sldId id="263" r:id="rId11"/>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00B56C-978B-4DC0-853A-8C71F81974F5}" v="24" dt="2026-10-02T10:42:50.32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536"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19370F8-6C84-8B5A-358D-CC828834A11D}"/>
              </a:ext>
            </a:extLst>
          </p:cNvPr>
          <p:cNvSpPr>
            <a:spLocks noGrp="1"/>
          </p:cNvSpPr>
          <p:nvPr>
            <p:ph type="hdr" sz="quarter"/>
          </p:nvPr>
        </p:nvSpPr>
        <p:spPr>
          <a:xfrm>
            <a:off x="0" y="1"/>
            <a:ext cx="3077739" cy="471054"/>
          </a:xfrm>
          <a:prstGeom prst="rect">
            <a:avLst/>
          </a:prstGeom>
        </p:spPr>
        <p:txBody>
          <a:bodyPr vert="horz" lIns="94220" tIns="47110" rIns="94220" bIns="47110" rtlCol="0"/>
          <a:lstStyle>
            <a:lvl1pPr algn="l">
              <a:defRPr sz="1200"/>
            </a:lvl1pPr>
          </a:lstStyle>
          <a:p>
            <a:endParaRPr lang="en-US"/>
          </a:p>
        </p:txBody>
      </p:sp>
      <p:sp>
        <p:nvSpPr>
          <p:cNvPr id="3" name="Date Placeholder 2">
            <a:extLst>
              <a:ext uri="{FF2B5EF4-FFF2-40B4-BE49-F238E27FC236}">
                <a16:creationId xmlns:a16="http://schemas.microsoft.com/office/drawing/2014/main" id="{324ECEA9-A62F-1621-B2E4-8A696CB396B9}"/>
              </a:ext>
            </a:extLst>
          </p:cNvPr>
          <p:cNvSpPr>
            <a:spLocks noGrp="1"/>
          </p:cNvSpPr>
          <p:nvPr>
            <p:ph type="dt" sz="quarter" idx="1"/>
          </p:nvPr>
        </p:nvSpPr>
        <p:spPr>
          <a:xfrm>
            <a:off x="4023093" y="1"/>
            <a:ext cx="3077739" cy="471054"/>
          </a:xfrm>
          <a:prstGeom prst="rect">
            <a:avLst/>
          </a:prstGeom>
        </p:spPr>
        <p:txBody>
          <a:bodyPr vert="horz" lIns="94220" tIns="47110" rIns="94220" bIns="47110" rtlCol="0"/>
          <a:lstStyle>
            <a:lvl1pPr algn="r">
              <a:defRPr sz="1200"/>
            </a:lvl1pPr>
          </a:lstStyle>
          <a:p>
            <a:fld id="{6F4ECF4E-F4FF-41F7-AA59-F52FEBC219D6}" type="datetimeFigureOut">
              <a:rPr lang="en-US" smtClean="0"/>
              <a:t>10/2/2026</a:t>
            </a:fld>
            <a:endParaRPr lang="en-US"/>
          </a:p>
        </p:txBody>
      </p:sp>
      <p:sp>
        <p:nvSpPr>
          <p:cNvPr id="4" name="Footer Placeholder 3">
            <a:extLst>
              <a:ext uri="{FF2B5EF4-FFF2-40B4-BE49-F238E27FC236}">
                <a16:creationId xmlns:a16="http://schemas.microsoft.com/office/drawing/2014/main" id="{4A3D1AE9-FFEF-C4D1-09EF-CDFAD07D2988}"/>
              </a:ext>
            </a:extLst>
          </p:cNvPr>
          <p:cNvSpPr>
            <a:spLocks noGrp="1"/>
          </p:cNvSpPr>
          <p:nvPr>
            <p:ph type="ftr" sz="quarter" idx="2"/>
          </p:nvPr>
        </p:nvSpPr>
        <p:spPr>
          <a:xfrm>
            <a:off x="0" y="8917423"/>
            <a:ext cx="3077739" cy="471053"/>
          </a:xfrm>
          <a:prstGeom prst="rect">
            <a:avLst/>
          </a:prstGeom>
        </p:spPr>
        <p:txBody>
          <a:bodyPr vert="horz" lIns="94220" tIns="47110" rIns="94220" bIns="4711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9A9E6C9-450C-DCEE-F08E-E8FCD463BC17}"/>
              </a:ext>
            </a:extLst>
          </p:cNvPr>
          <p:cNvSpPr>
            <a:spLocks noGrp="1"/>
          </p:cNvSpPr>
          <p:nvPr>
            <p:ph type="sldNum" sz="quarter" idx="3"/>
          </p:nvPr>
        </p:nvSpPr>
        <p:spPr>
          <a:xfrm>
            <a:off x="4023093" y="8917423"/>
            <a:ext cx="3077739" cy="471053"/>
          </a:xfrm>
          <a:prstGeom prst="rect">
            <a:avLst/>
          </a:prstGeom>
        </p:spPr>
        <p:txBody>
          <a:bodyPr vert="horz" lIns="94220" tIns="47110" rIns="94220" bIns="47110" rtlCol="0" anchor="b"/>
          <a:lstStyle>
            <a:lvl1pPr algn="r">
              <a:defRPr sz="1200"/>
            </a:lvl1pPr>
          </a:lstStyle>
          <a:p>
            <a:fld id="{EFED215B-472F-4F29-8347-EEEDB31E5752}" type="slidenum">
              <a:rPr lang="en-US" smtClean="0"/>
              <a:t>‹#›</a:t>
            </a:fld>
            <a:endParaRPr lang="en-US"/>
          </a:p>
        </p:txBody>
      </p:sp>
    </p:spTree>
    <p:extLst>
      <p:ext uri="{BB962C8B-B14F-4D97-AF65-F5344CB8AC3E}">
        <p14:creationId xmlns:p14="http://schemas.microsoft.com/office/powerpoint/2010/main" val="35462312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7739" cy="471054"/>
          </a:xfrm>
          <a:prstGeom prst="rect">
            <a:avLst/>
          </a:prstGeom>
        </p:spPr>
        <p:txBody>
          <a:bodyPr vert="horz" lIns="94220" tIns="47110" rIns="94220" bIns="47110" rtlCol="0"/>
          <a:lstStyle>
            <a:lvl1pPr algn="l">
              <a:defRPr sz="1200"/>
            </a:lvl1pPr>
          </a:lstStyle>
          <a:p>
            <a:endParaRPr lang="en-US"/>
          </a:p>
        </p:txBody>
      </p:sp>
      <p:sp>
        <p:nvSpPr>
          <p:cNvPr id="3" name="Date Placeholder 2"/>
          <p:cNvSpPr>
            <a:spLocks noGrp="1"/>
          </p:cNvSpPr>
          <p:nvPr>
            <p:ph type="dt" idx="1"/>
          </p:nvPr>
        </p:nvSpPr>
        <p:spPr>
          <a:xfrm>
            <a:off x="4023093" y="1"/>
            <a:ext cx="3077739" cy="471054"/>
          </a:xfrm>
          <a:prstGeom prst="rect">
            <a:avLst/>
          </a:prstGeom>
        </p:spPr>
        <p:txBody>
          <a:bodyPr vert="horz" lIns="94220" tIns="47110" rIns="94220" bIns="47110" rtlCol="0"/>
          <a:lstStyle>
            <a:lvl1pPr algn="r">
              <a:defRPr sz="1200"/>
            </a:lvl1pPr>
          </a:lstStyle>
          <a:p>
            <a:fld id="{C4E4F773-8141-487D-B85D-B74E2530D889}" type="datetimeFigureOut">
              <a:rPr lang="en-US" smtClean="0"/>
              <a:t>10/2/2026</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0" tIns="47110" rIns="94220" bIns="47110"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0" tIns="47110" rIns="94220" bIns="4711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3"/>
            <a:ext cx="3077739" cy="471053"/>
          </a:xfrm>
          <a:prstGeom prst="rect">
            <a:avLst/>
          </a:prstGeom>
        </p:spPr>
        <p:txBody>
          <a:bodyPr vert="horz" lIns="94220" tIns="47110" rIns="94220" bIns="47110" rtlCol="0" anchor="b"/>
          <a:lstStyle>
            <a:lvl1pPr algn="l">
              <a:defRPr sz="1200"/>
            </a:lvl1pPr>
          </a:lstStyle>
          <a:p>
            <a:endParaRPr lang="en-US"/>
          </a:p>
        </p:txBody>
      </p:sp>
      <p:sp>
        <p:nvSpPr>
          <p:cNvPr id="7" name="Slide Number Placeholder 6"/>
          <p:cNvSpPr>
            <a:spLocks noGrp="1"/>
          </p:cNvSpPr>
          <p:nvPr>
            <p:ph type="sldNum" sz="quarter" idx="5"/>
          </p:nvPr>
        </p:nvSpPr>
        <p:spPr>
          <a:xfrm>
            <a:off x="4023093" y="8917423"/>
            <a:ext cx="3077739" cy="471053"/>
          </a:xfrm>
          <a:prstGeom prst="rect">
            <a:avLst/>
          </a:prstGeom>
        </p:spPr>
        <p:txBody>
          <a:bodyPr vert="horz" lIns="94220" tIns="47110" rIns="94220" bIns="47110" rtlCol="0" anchor="b"/>
          <a:lstStyle>
            <a:lvl1pPr algn="r">
              <a:defRPr sz="1200"/>
            </a:lvl1pPr>
          </a:lstStyle>
          <a:p>
            <a:fld id="{AD2672DB-EB2B-471B-8EE9-8726B7CBBB2C}" type="slidenum">
              <a:rPr lang="en-US" smtClean="0"/>
              <a:t>‹#›</a:t>
            </a:fld>
            <a:endParaRPr lang="en-US"/>
          </a:p>
        </p:txBody>
      </p:sp>
    </p:spTree>
    <p:extLst>
      <p:ext uri="{BB962C8B-B14F-4D97-AF65-F5344CB8AC3E}">
        <p14:creationId xmlns:p14="http://schemas.microsoft.com/office/powerpoint/2010/main" val="1999128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1B630-E766-2674-2DCE-CC9F0AB63C4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B03FDA1-3CCD-63C5-2EB8-707F07BF86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FB196CC-5CC6-16F0-81EC-0749199278A1}"/>
              </a:ext>
            </a:extLst>
          </p:cNvPr>
          <p:cNvSpPr>
            <a:spLocks noGrp="1"/>
          </p:cNvSpPr>
          <p:nvPr>
            <p:ph type="dt" sz="half" idx="10"/>
          </p:nvPr>
        </p:nvSpPr>
        <p:spPr/>
        <p:txBody>
          <a:bodyPr/>
          <a:lstStyle/>
          <a:p>
            <a:fld id="{31C1EB4A-C189-4203-A516-E94F1D270EA2}" type="datetimeFigureOut">
              <a:rPr lang="en-US" smtClean="0"/>
              <a:t>10/2/2026</a:t>
            </a:fld>
            <a:endParaRPr lang="en-US"/>
          </a:p>
        </p:txBody>
      </p:sp>
      <p:sp>
        <p:nvSpPr>
          <p:cNvPr id="5" name="Footer Placeholder 4">
            <a:extLst>
              <a:ext uri="{FF2B5EF4-FFF2-40B4-BE49-F238E27FC236}">
                <a16:creationId xmlns:a16="http://schemas.microsoft.com/office/drawing/2014/main" id="{4274982D-66A5-A6DA-DA2E-36092846D2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491881-58FD-58F0-34D9-1992043F1FAC}"/>
              </a:ext>
            </a:extLst>
          </p:cNvPr>
          <p:cNvSpPr>
            <a:spLocks noGrp="1"/>
          </p:cNvSpPr>
          <p:nvPr>
            <p:ph type="sldNum" sz="quarter" idx="12"/>
          </p:nvPr>
        </p:nvSpPr>
        <p:spPr/>
        <p:txBody>
          <a:bodyPr/>
          <a:lstStyle/>
          <a:p>
            <a:fld id="{E60912F8-6DC3-403B-ADE9-159E521CDA19}" type="slidenum">
              <a:rPr lang="en-US" smtClean="0"/>
              <a:t>‹#›</a:t>
            </a:fld>
            <a:endParaRPr lang="en-US"/>
          </a:p>
        </p:txBody>
      </p:sp>
    </p:spTree>
    <p:extLst>
      <p:ext uri="{BB962C8B-B14F-4D97-AF65-F5344CB8AC3E}">
        <p14:creationId xmlns:p14="http://schemas.microsoft.com/office/powerpoint/2010/main" val="3976586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C5C5C-09CD-8A73-AB36-25317E189B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2435C1-348B-43F3-A7CE-D9EACC48EF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5F8B0C-A582-351C-0BAF-749515262E91}"/>
              </a:ext>
            </a:extLst>
          </p:cNvPr>
          <p:cNvSpPr>
            <a:spLocks noGrp="1"/>
          </p:cNvSpPr>
          <p:nvPr>
            <p:ph type="dt" sz="half" idx="10"/>
          </p:nvPr>
        </p:nvSpPr>
        <p:spPr/>
        <p:txBody>
          <a:bodyPr/>
          <a:lstStyle/>
          <a:p>
            <a:fld id="{31C1EB4A-C189-4203-A516-E94F1D270EA2}" type="datetimeFigureOut">
              <a:rPr lang="en-US" smtClean="0"/>
              <a:t>10/2/2026</a:t>
            </a:fld>
            <a:endParaRPr lang="en-US"/>
          </a:p>
        </p:txBody>
      </p:sp>
      <p:sp>
        <p:nvSpPr>
          <p:cNvPr id="5" name="Footer Placeholder 4">
            <a:extLst>
              <a:ext uri="{FF2B5EF4-FFF2-40B4-BE49-F238E27FC236}">
                <a16:creationId xmlns:a16="http://schemas.microsoft.com/office/drawing/2014/main" id="{0E6A1631-6CCA-7F70-8C8F-D99E989DD2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3C7965-12AA-FA9E-0248-C3650D72DFAB}"/>
              </a:ext>
            </a:extLst>
          </p:cNvPr>
          <p:cNvSpPr>
            <a:spLocks noGrp="1"/>
          </p:cNvSpPr>
          <p:nvPr>
            <p:ph type="sldNum" sz="quarter" idx="12"/>
          </p:nvPr>
        </p:nvSpPr>
        <p:spPr/>
        <p:txBody>
          <a:bodyPr/>
          <a:lstStyle/>
          <a:p>
            <a:fld id="{E60912F8-6DC3-403B-ADE9-159E521CDA19}" type="slidenum">
              <a:rPr lang="en-US" smtClean="0"/>
              <a:t>‹#›</a:t>
            </a:fld>
            <a:endParaRPr lang="en-US"/>
          </a:p>
        </p:txBody>
      </p:sp>
    </p:spTree>
    <p:extLst>
      <p:ext uri="{BB962C8B-B14F-4D97-AF65-F5344CB8AC3E}">
        <p14:creationId xmlns:p14="http://schemas.microsoft.com/office/powerpoint/2010/main" val="41554861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BC3DCD-DF63-3CF5-2BA4-F23D6EC8648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4549854-AC4A-72FC-A8F7-271FADEE860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C3F3F8A-BB30-2E8D-4EB4-E7098C026911}"/>
              </a:ext>
            </a:extLst>
          </p:cNvPr>
          <p:cNvSpPr>
            <a:spLocks noGrp="1"/>
          </p:cNvSpPr>
          <p:nvPr>
            <p:ph type="dt" sz="half" idx="10"/>
          </p:nvPr>
        </p:nvSpPr>
        <p:spPr/>
        <p:txBody>
          <a:bodyPr/>
          <a:lstStyle/>
          <a:p>
            <a:fld id="{31C1EB4A-C189-4203-A516-E94F1D270EA2}" type="datetimeFigureOut">
              <a:rPr lang="en-US" smtClean="0"/>
              <a:t>10/2/2026</a:t>
            </a:fld>
            <a:endParaRPr lang="en-US"/>
          </a:p>
        </p:txBody>
      </p:sp>
      <p:sp>
        <p:nvSpPr>
          <p:cNvPr id="5" name="Footer Placeholder 4">
            <a:extLst>
              <a:ext uri="{FF2B5EF4-FFF2-40B4-BE49-F238E27FC236}">
                <a16:creationId xmlns:a16="http://schemas.microsoft.com/office/drawing/2014/main" id="{F34DE7A7-D645-DD11-E996-BF2C7AEC93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C7C4BD-BF0D-3471-A246-587326B44A63}"/>
              </a:ext>
            </a:extLst>
          </p:cNvPr>
          <p:cNvSpPr>
            <a:spLocks noGrp="1"/>
          </p:cNvSpPr>
          <p:nvPr>
            <p:ph type="sldNum" sz="quarter" idx="12"/>
          </p:nvPr>
        </p:nvSpPr>
        <p:spPr/>
        <p:txBody>
          <a:bodyPr/>
          <a:lstStyle/>
          <a:p>
            <a:fld id="{E60912F8-6DC3-403B-ADE9-159E521CDA19}" type="slidenum">
              <a:rPr lang="en-US" smtClean="0"/>
              <a:t>‹#›</a:t>
            </a:fld>
            <a:endParaRPr lang="en-US"/>
          </a:p>
        </p:txBody>
      </p:sp>
    </p:spTree>
    <p:extLst>
      <p:ext uri="{BB962C8B-B14F-4D97-AF65-F5344CB8AC3E}">
        <p14:creationId xmlns:p14="http://schemas.microsoft.com/office/powerpoint/2010/main" val="496710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10091-EEF3-9C3E-568E-948BE0C546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C863513-C007-134E-73E6-6A0735FA124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7B53E6B-1B9E-E982-C544-EB31FED7E5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F5D45E3-6F29-620D-E83B-8303D77FE90E}"/>
              </a:ext>
            </a:extLst>
          </p:cNvPr>
          <p:cNvSpPr>
            <a:spLocks noGrp="1"/>
          </p:cNvSpPr>
          <p:nvPr>
            <p:ph type="dt" sz="half" idx="10"/>
          </p:nvPr>
        </p:nvSpPr>
        <p:spPr/>
        <p:txBody>
          <a:bodyPr/>
          <a:lstStyle/>
          <a:p>
            <a:fld id="{31C1EB4A-C189-4203-A516-E94F1D270EA2}" type="datetimeFigureOut">
              <a:rPr lang="en-US" smtClean="0"/>
              <a:t>10/2/2026</a:t>
            </a:fld>
            <a:endParaRPr lang="en-US"/>
          </a:p>
        </p:txBody>
      </p:sp>
      <p:sp>
        <p:nvSpPr>
          <p:cNvPr id="6" name="Footer Placeholder 5">
            <a:extLst>
              <a:ext uri="{FF2B5EF4-FFF2-40B4-BE49-F238E27FC236}">
                <a16:creationId xmlns:a16="http://schemas.microsoft.com/office/drawing/2014/main" id="{A275B8C0-032E-9049-591C-120D8C542B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76817C-80C3-F381-C1E6-ACC582693CFB}"/>
              </a:ext>
            </a:extLst>
          </p:cNvPr>
          <p:cNvSpPr>
            <a:spLocks noGrp="1"/>
          </p:cNvSpPr>
          <p:nvPr>
            <p:ph type="sldNum" sz="quarter" idx="12"/>
          </p:nvPr>
        </p:nvSpPr>
        <p:spPr/>
        <p:txBody>
          <a:bodyPr/>
          <a:lstStyle/>
          <a:p>
            <a:fld id="{E60912F8-6DC3-403B-ADE9-159E521CDA19}" type="slidenum">
              <a:rPr lang="en-US" smtClean="0"/>
              <a:t>‹#›</a:t>
            </a:fld>
            <a:endParaRPr lang="en-US"/>
          </a:p>
        </p:txBody>
      </p:sp>
    </p:spTree>
    <p:extLst>
      <p:ext uri="{BB962C8B-B14F-4D97-AF65-F5344CB8AC3E}">
        <p14:creationId xmlns:p14="http://schemas.microsoft.com/office/powerpoint/2010/main" val="45715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AB3BE-CB15-AA11-8943-8A694E4A967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FD03F4E-29A0-0FDE-B684-F9BFBD5B86D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5BD14E6-EDBE-C694-28C9-F8227A7CF3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5A6BD03-1CB8-4EFC-4B03-7E5BD81B619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0EE6FD-B3DE-DF02-72D0-57A5555F9EE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646D05D-EACF-D6FD-C64D-DBA98211362E}"/>
              </a:ext>
            </a:extLst>
          </p:cNvPr>
          <p:cNvSpPr>
            <a:spLocks noGrp="1"/>
          </p:cNvSpPr>
          <p:nvPr>
            <p:ph type="dt" sz="half" idx="10"/>
          </p:nvPr>
        </p:nvSpPr>
        <p:spPr/>
        <p:txBody>
          <a:bodyPr/>
          <a:lstStyle/>
          <a:p>
            <a:fld id="{31C1EB4A-C189-4203-A516-E94F1D270EA2}" type="datetimeFigureOut">
              <a:rPr lang="en-US" smtClean="0"/>
              <a:t>10/2/2026</a:t>
            </a:fld>
            <a:endParaRPr lang="en-US"/>
          </a:p>
        </p:txBody>
      </p:sp>
      <p:sp>
        <p:nvSpPr>
          <p:cNvPr id="8" name="Footer Placeholder 7">
            <a:extLst>
              <a:ext uri="{FF2B5EF4-FFF2-40B4-BE49-F238E27FC236}">
                <a16:creationId xmlns:a16="http://schemas.microsoft.com/office/drawing/2014/main" id="{A3506AD9-E5CA-F517-D6C3-BC8319684EB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1AF7F14-1F92-A8BD-83A0-BAFE28BEB9BA}"/>
              </a:ext>
            </a:extLst>
          </p:cNvPr>
          <p:cNvSpPr>
            <a:spLocks noGrp="1"/>
          </p:cNvSpPr>
          <p:nvPr>
            <p:ph type="sldNum" sz="quarter" idx="12"/>
          </p:nvPr>
        </p:nvSpPr>
        <p:spPr/>
        <p:txBody>
          <a:bodyPr/>
          <a:lstStyle/>
          <a:p>
            <a:fld id="{E60912F8-6DC3-403B-ADE9-159E521CDA19}" type="slidenum">
              <a:rPr lang="en-US" smtClean="0"/>
              <a:t>‹#›</a:t>
            </a:fld>
            <a:endParaRPr lang="en-US"/>
          </a:p>
        </p:txBody>
      </p:sp>
    </p:spTree>
    <p:extLst>
      <p:ext uri="{BB962C8B-B14F-4D97-AF65-F5344CB8AC3E}">
        <p14:creationId xmlns:p14="http://schemas.microsoft.com/office/powerpoint/2010/main" val="7371442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11B89-F40F-F1FF-CFC3-F8B144F6575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29ACF03-A614-9326-3F7D-5B04C234A15C}"/>
              </a:ext>
            </a:extLst>
          </p:cNvPr>
          <p:cNvSpPr>
            <a:spLocks noGrp="1"/>
          </p:cNvSpPr>
          <p:nvPr>
            <p:ph type="dt" sz="half" idx="10"/>
          </p:nvPr>
        </p:nvSpPr>
        <p:spPr/>
        <p:txBody>
          <a:bodyPr/>
          <a:lstStyle/>
          <a:p>
            <a:fld id="{31C1EB4A-C189-4203-A516-E94F1D270EA2}" type="datetimeFigureOut">
              <a:rPr lang="en-US" smtClean="0"/>
              <a:t>10/2/2026</a:t>
            </a:fld>
            <a:endParaRPr lang="en-US"/>
          </a:p>
        </p:txBody>
      </p:sp>
      <p:sp>
        <p:nvSpPr>
          <p:cNvPr id="4" name="Footer Placeholder 3">
            <a:extLst>
              <a:ext uri="{FF2B5EF4-FFF2-40B4-BE49-F238E27FC236}">
                <a16:creationId xmlns:a16="http://schemas.microsoft.com/office/drawing/2014/main" id="{82FABD69-7F3F-481B-6F41-1532B7E45AF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9DBCCC9-3D68-D1E4-4E1E-8E34C1CE875B}"/>
              </a:ext>
            </a:extLst>
          </p:cNvPr>
          <p:cNvSpPr>
            <a:spLocks noGrp="1"/>
          </p:cNvSpPr>
          <p:nvPr>
            <p:ph type="sldNum" sz="quarter" idx="12"/>
          </p:nvPr>
        </p:nvSpPr>
        <p:spPr/>
        <p:txBody>
          <a:bodyPr/>
          <a:lstStyle/>
          <a:p>
            <a:fld id="{E60912F8-6DC3-403B-ADE9-159E521CDA19}" type="slidenum">
              <a:rPr lang="en-US" smtClean="0"/>
              <a:t>‹#›</a:t>
            </a:fld>
            <a:endParaRPr lang="en-US"/>
          </a:p>
        </p:txBody>
      </p:sp>
    </p:spTree>
    <p:extLst>
      <p:ext uri="{BB962C8B-B14F-4D97-AF65-F5344CB8AC3E}">
        <p14:creationId xmlns:p14="http://schemas.microsoft.com/office/powerpoint/2010/main" val="23260483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7C574D-BABB-1E0C-05E8-73FEF465953B}"/>
              </a:ext>
            </a:extLst>
          </p:cNvPr>
          <p:cNvSpPr>
            <a:spLocks noGrp="1"/>
          </p:cNvSpPr>
          <p:nvPr>
            <p:ph type="dt" sz="half" idx="10"/>
          </p:nvPr>
        </p:nvSpPr>
        <p:spPr/>
        <p:txBody>
          <a:bodyPr/>
          <a:lstStyle/>
          <a:p>
            <a:fld id="{31C1EB4A-C189-4203-A516-E94F1D270EA2}" type="datetimeFigureOut">
              <a:rPr lang="en-US" smtClean="0"/>
              <a:t>10/2/2026</a:t>
            </a:fld>
            <a:endParaRPr lang="en-US"/>
          </a:p>
        </p:txBody>
      </p:sp>
      <p:sp>
        <p:nvSpPr>
          <p:cNvPr id="3" name="Footer Placeholder 2">
            <a:extLst>
              <a:ext uri="{FF2B5EF4-FFF2-40B4-BE49-F238E27FC236}">
                <a16:creationId xmlns:a16="http://schemas.microsoft.com/office/drawing/2014/main" id="{278D21AF-A9E2-3A3A-AB72-357727386B1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BB2E01E-AF22-D6CE-4E9C-5175DD519F57}"/>
              </a:ext>
            </a:extLst>
          </p:cNvPr>
          <p:cNvSpPr>
            <a:spLocks noGrp="1"/>
          </p:cNvSpPr>
          <p:nvPr>
            <p:ph type="sldNum" sz="quarter" idx="12"/>
          </p:nvPr>
        </p:nvSpPr>
        <p:spPr/>
        <p:txBody>
          <a:bodyPr/>
          <a:lstStyle/>
          <a:p>
            <a:fld id="{E60912F8-6DC3-403B-ADE9-159E521CDA19}" type="slidenum">
              <a:rPr lang="en-US" smtClean="0"/>
              <a:t>‹#›</a:t>
            </a:fld>
            <a:endParaRPr lang="en-US"/>
          </a:p>
        </p:txBody>
      </p:sp>
    </p:spTree>
    <p:extLst>
      <p:ext uri="{BB962C8B-B14F-4D97-AF65-F5344CB8AC3E}">
        <p14:creationId xmlns:p14="http://schemas.microsoft.com/office/powerpoint/2010/main" val="16887069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BAC05-FA25-BB86-DE3C-B2259918834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CD446BB-EA60-BFCE-5A1B-CE2563AA68D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6727287-E4B4-9E90-65AF-F05879B4BF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6B9C9-8596-042B-B864-666969A947F5}"/>
              </a:ext>
            </a:extLst>
          </p:cNvPr>
          <p:cNvSpPr>
            <a:spLocks noGrp="1"/>
          </p:cNvSpPr>
          <p:nvPr>
            <p:ph type="dt" sz="half" idx="10"/>
          </p:nvPr>
        </p:nvSpPr>
        <p:spPr/>
        <p:txBody>
          <a:bodyPr/>
          <a:lstStyle/>
          <a:p>
            <a:fld id="{31C1EB4A-C189-4203-A516-E94F1D270EA2}" type="datetimeFigureOut">
              <a:rPr lang="en-US" smtClean="0"/>
              <a:t>10/2/2026</a:t>
            </a:fld>
            <a:endParaRPr lang="en-US"/>
          </a:p>
        </p:txBody>
      </p:sp>
      <p:sp>
        <p:nvSpPr>
          <p:cNvPr id="6" name="Footer Placeholder 5">
            <a:extLst>
              <a:ext uri="{FF2B5EF4-FFF2-40B4-BE49-F238E27FC236}">
                <a16:creationId xmlns:a16="http://schemas.microsoft.com/office/drawing/2014/main" id="{F95C6791-E525-3B71-2B0C-D328E47560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E838214-E49B-51F4-5E2F-4581C8A1C10B}"/>
              </a:ext>
            </a:extLst>
          </p:cNvPr>
          <p:cNvSpPr>
            <a:spLocks noGrp="1"/>
          </p:cNvSpPr>
          <p:nvPr>
            <p:ph type="sldNum" sz="quarter" idx="12"/>
          </p:nvPr>
        </p:nvSpPr>
        <p:spPr/>
        <p:txBody>
          <a:bodyPr/>
          <a:lstStyle/>
          <a:p>
            <a:fld id="{E60912F8-6DC3-403B-ADE9-159E521CDA19}" type="slidenum">
              <a:rPr lang="en-US" smtClean="0"/>
              <a:t>‹#›</a:t>
            </a:fld>
            <a:endParaRPr lang="en-US"/>
          </a:p>
        </p:txBody>
      </p:sp>
    </p:spTree>
    <p:extLst>
      <p:ext uri="{BB962C8B-B14F-4D97-AF65-F5344CB8AC3E}">
        <p14:creationId xmlns:p14="http://schemas.microsoft.com/office/powerpoint/2010/main" val="1676611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65929-3F7B-A987-42A4-979A79C2A5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B3BD6C0-2A58-DB69-C7B3-B330B27630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59A050D-6411-649A-87B5-B04B4B6616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AE6C3CF-B74C-009C-2C36-8F75DCA7C1BD}"/>
              </a:ext>
            </a:extLst>
          </p:cNvPr>
          <p:cNvSpPr>
            <a:spLocks noGrp="1"/>
          </p:cNvSpPr>
          <p:nvPr>
            <p:ph type="dt" sz="half" idx="10"/>
          </p:nvPr>
        </p:nvSpPr>
        <p:spPr/>
        <p:txBody>
          <a:bodyPr/>
          <a:lstStyle/>
          <a:p>
            <a:fld id="{31C1EB4A-C189-4203-A516-E94F1D270EA2}" type="datetimeFigureOut">
              <a:rPr lang="en-US" smtClean="0"/>
              <a:t>10/2/2026</a:t>
            </a:fld>
            <a:endParaRPr lang="en-US"/>
          </a:p>
        </p:txBody>
      </p:sp>
      <p:sp>
        <p:nvSpPr>
          <p:cNvPr id="6" name="Footer Placeholder 5">
            <a:extLst>
              <a:ext uri="{FF2B5EF4-FFF2-40B4-BE49-F238E27FC236}">
                <a16:creationId xmlns:a16="http://schemas.microsoft.com/office/drawing/2014/main" id="{1F682885-BD41-7871-5800-7E3547FCEF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31903E-EC5D-6658-C178-831C50ED9943}"/>
              </a:ext>
            </a:extLst>
          </p:cNvPr>
          <p:cNvSpPr>
            <a:spLocks noGrp="1"/>
          </p:cNvSpPr>
          <p:nvPr>
            <p:ph type="sldNum" sz="quarter" idx="12"/>
          </p:nvPr>
        </p:nvSpPr>
        <p:spPr/>
        <p:txBody>
          <a:bodyPr/>
          <a:lstStyle/>
          <a:p>
            <a:fld id="{E60912F8-6DC3-403B-ADE9-159E521CDA19}" type="slidenum">
              <a:rPr lang="en-US" smtClean="0"/>
              <a:t>‹#›</a:t>
            </a:fld>
            <a:endParaRPr lang="en-US"/>
          </a:p>
        </p:txBody>
      </p:sp>
    </p:spTree>
    <p:extLst>
      <p:ext uri="{BB962C8B-B14F-4D97-AF65-F5344CB8AC3E}">
        <p14:creationId xmlns:p14="http://schemas.microsoft.com/office/powerpoint/2010/main" val="924746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ACB01-4217-4904-E538-DF6287BE823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985B3CA-700C-D672-E37F-7186E18BEAC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1A6052-C97D-96DD-F510-AC3C8E178FCD}"/>
              </a:ext>
            </a:extLst>
          </p:cNvPr>
          <p:cNvSpPr>
            <a:spLocks noGrp="1"/>
          </p:cNvSpPr>
          <p:nvPr>
            <p:ph type="dt" sz="half" idx="10"/>
          </p:nvPr>
        </p:nvSpPr>
        <p:spPr/>
        <p:txBody>
          <a:bodyPr/>
          <a:lstStyle/>
          <a:p>
            <a:fld id="{31C1EB4A-C189-4203-A516-E94F1D270EA2}" type="datetimeFigureOut">
              <a:rPr lang="en-US" smtClean="0"/>
              <a:t>10/2/2026</a:t>
            </a:fld>
            <a:endParaRPr lang="en-US"/>
          </a:p>
        </p:txBody>
      </p:sp>
      <p:sp>
        <p:nvSpPr>
          <p:cNvPr id="5" name="Footer Placeholder 4">
            <a:extLst>
              <a:ext uri="{FF2B5EF4-FFF2-40B4-BE49-F238E27FC236}">
                <a16:creationId xmlns:a16="http://schemas.microsoft.com/office/drawing/2014/main" id="{A5221EA4-ACB6-5336-60FF-DD481CD303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3E875A-E0A8-3D99-C634-ECD8D5B591B9}"/>
              </a:ext>
            </a:extLst>
          </p:cNvPr>
          <p:cNvSpPr>
            <a:spLocks noGrp="1"/>
          </p:cNvSpPr>
          <p:nvPr>
            <p:ph type="sldNum" sz="quarter" idx="12"/>
          </p:nvPr>
        </p:nvSpPr>
        <p:spPr/>
        <p:txBody>
          <a:bodyPr/>
          <a:lstStyle/>
          <a:p>
            <a:fld id="{E60912F8-6DC3-403B-ADE9-159E521CDA19}" type="slidenum">
              <a:rPr lang="en-US" smtClean="0"/>
              <a:t>‹#›</a:t>
            </a:fld>
            <a:endParaRPr lang="en-US"/>
          </a:p>
        </p:txBody>
      </p:sp>
    </p:spTree>
    <p:extLst>
      <p:ext uri="{BB962C8B-B14F-4D97-AF65-F5344CB8AC3E}">
        <p14:creationId xmlns:p14="http://schemas.microsoft.com/office/powerpoint/2010/main" val="11782797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C6AA99C-3F2B-05CC-3A0C-F1298B84F2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A7F3A03-0460-470D-46DC-C4292B51F4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1D88311-C153-FA33-8793-A45BA524707D}"/>
              </a:ext>
            </a:extLst>
          </p:cNvPr>
          <p:cNvSpPr>
            <a:spLocks noGrp="1"/>
          </p:cNvSpPr>
          <p:nvPr>
            <p:ph type="dt" sz="half" idx="10"/>
          </p:nvPr>
        </p:nvSpPr>
        <p:spPr/>
        <p:txBody>
          <a:bodyPr/>
          <a:lstStyle/>
          <a:p>
            <a:fld id="{31C1EB4A-C189-4203-A516-E94F1D270EA2}" type="datetimeFigureOut">
              <a:rPr lang="en-US" smtClean="0"/>
              <a:t>10/2/2026</a:t>
            </a:fld>
            <a:endParaRPr lang="en-US"/>
          </a:p>
        </p:txBody>
      </p:sp>
      <p:sp>
        <p:nvSpPr>
          <p:cNvPr id="5" name="Footer Placeholder 4">
            <a:extLst>
              <a:ext uri="{FF2B5EF4-FFF2-40B4-BE49-F238E27FC236}">
                <a16:creationId xmlns:a16="http://schemas.microsoft.com/office/drawing/2014/main" id="{E8609390-C9FD-49CB-9346-2AE18F1A9B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170B32-5356-340E-61F1-80C50847C908}"/>
              </a:ext>
            </a:extLst>
          </p:cNvPr>
          <p:cNvSpPr>
            <a:spLocks noGrp="1"/>
          </p:cNvSpPr>
          <p:nvPr>
            <p:ph type="sldNum" sz="quarter" idx="12"/>
          </p:nvPr>
        </p:nvSpPr>
        <p:spPr/>
        <p:txBody>
          <a:bodyPr/>
          <a:lstStyle/>
          <a:p>
            <a:fld id="{E60912F8-6DC3-403B-ADE9-159E521CDA19}" type="slidenum">
              <a:rPr lang="en-US" smtClean="0"/>
              <a:t>‹#›</a:t>
            </a:fld>
            <a:endParaRPr lang="en-US"/>
          </a:p>
        </p:txBody>
      </p:sp>
    </p:spTree>
    <p:extLst>
      <p:ext uri="{BB962C8B-B14F-4D97-AF65-F5344CB8AC3E}">
        <p14:creationId xmlns:p14="http://schemas.microsoft.com/office/powerpoint/2010/main" val="15768590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E60042C-7B4F-D6BB-4DD5-943B7CF8F5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D9000FF-0C81-667D-F54D-99D1DC76FE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AE6880-84A8-DC64-8FEE-E02C5D0C6DF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1C1EB4A-C189-4203-A516-E94F1D270EA2}" type="datetimeFigureOut">
              <a:rPr lang="en-US" smtClean="0"/>
              <a:t>10/2/2026</a:t>
            </a:fld>
            <a:endParaRPr lang="en-US"/>
          </a:p>
        </p:txBody>
      </p:sp>
      <p:sp>
        <p:nvSpPr>
          <p:cNvPr id="5" name="Footer Placeholder 4">
            <a:extLst>
              <a:ext uri="{FF2B5EF4-FFF2-40B4-BE49-F238E27FC236}">
                <a16:creationId xmlns:a16="http://schemas.microsoft.com/office/drawing/2014/main" id="{F87B3113-F62F-1E4B-8E6F-33A1C0F51F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573A98F-CC82-2124-298A-90A545E352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60912F8-6DC3-403B-ADE9-159E521CDA19}" type="slidenum">
              <a:rPr lang="en-US" smtClean="0"/>
              <a:t>‹#›</a:t>
            </a:fld>
            <a:endParaRPr lang="en-US"/>
          </a:p>
        </p:txBody>
      </p:sp>
      <p:sp>
        <p:nvSpPr>
          <p:cNvPr id="7" name="Rectangle 6">
            <a:extLst>
              <a:ext uri="{FF2B5EF4-FFF2-40B4-BE49-F238E27FC236}">
                <a16:creationId xmlns:a16="http://schemas.microsoft.com/office/drawing/2014/main" id="{C1662C2A-EE69-DE77-D3B2-563D1B024EA5}"/>
              </a:ext>
            </a:extLst>
          </p:cNvPr>
          <p:cNvSpPr/>
          <p:nvPr userDrawn="1"/>
        </p:nvSpPr>
        <p:spPr>
          <a:xfrm>
            <a:off x="0" y="0"/>
            <a:ext cx="12192000" cy="6858000"/>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947D1442-47CA-23BB-8D8C-F82A92C2FFA0}"/>
              </a:ext>
            </a:extLst>
          </p:cNvPr>
          <p:cNvSpPr txBox="1"/>
          <p:nvPr userDrawn="1"/>
        </p:nvSpPr>
        <p:spPr>
          <a:xfrm>
            <a:off x="5334000" y="6234752"/>
            <a:ext cx="6614925" cy="623248"/>
          </a:xfrm>
          <a:prstGeom prst="rect">
            <a:avLst/>
          </a:prstGeom>
          <a:noFill/>
        </p:spPr>
        <p:txBody>
          <a:bodyPr wrap="square">
            <a:spAutoFit/>
          </a:bodyPr>
          <a:lstStyle/>
          <a:p>
            <a:pPr algn="r">
              <a:lnSpc>
                <a:spcPct val="150000"/>
              </a:lnSpc>
            </a:pPr>
            <a:r>
              <a:rPr lang="en-US" sz="900" b="1" u="none" dirty="0">
                <a:solidFill>
                  <a:schemeClr val="bg1"/>
                </a:solidFill>
                <a:effectLst/>
                <a:latin typeface="Montserrat" panose="00000500000000000000" pitchFamily="2" charset="0"/>
                <a:ea typeface="Times New Roman" panose="02020603050405020304" pitchFamily="18" charset="0"/>
              </a:rPr>
              <a:t>V – vegetarian | vg – vegan | If you have a food allergy, please let us know.</a:t>
            </a:r>
          </a:p>
          <a:p>
            <a:pPr algn="r"/>
            <a:r>
              <a:rPr lang="en-US" sz="700" b="0" u="none" dirty="0">
                <a:solidFill>
                  <a:schemeClr val="bg1"/>
                </a:solidFill>
                <a:effectLst/>
                <a:latin typeface="Montserrat" panose="00000500000000000000" pitchFamily="2" charset="0"/>
                <a:ea typeface="Times New Roman" panose="02020603050405020304" pitchFamily="18" charset="0"/>
              </a:rPr>
              <a:t>Please be aware that we handle and prepare egg, milk, wheat, shellfish, fish, soy, peanut, tree nut, and sesame products, and any other potential allergens in the food production areas of our facility. This facility handles and serves all allergens, and ingredient cross-contact may occur. </a:t>
            </a:r>
            <a:br>
              <a:rPr lang="en-US" sz="700" b="0" u="none" dirty="0">
                <a:solidFill>
                  <a:schemeClr val="bg1"/>
                </a:solidFill>
                <a:effectLst/>
                <a:latin typeface="Montserrat" panose="00000500000000000000" pitchFamily="2" charset="0"/>
                <a:ea typeface="Times New Roman" panose="02020603050405020304" pitchFamily="18" charset="0"/>
              </a:rPr>
            </a:br>
            <a:endParaRPr lang="en-US" sz="700" b="1" u="none" dirty="0">
              <a:solidFill>
                <a:schemeClr val="bg1"/>
              </a:solidFill>
              <a:effectLst/>
              <a:latin typeface="Montserrat" panose="00000500000000000000" pitchFamily="2" charset="0"/>
              <a:ea typeface="Times New Roman" panose="02020603050405020304" pitchFamily="18" charset="0"/>
            </a:endParaRPr>
          </a:p>
        </p:txBody>
      </p:sp>
    </p:spTree>
    <p:extLst>
      <p:ext uri="{BB962C8B-B14F-4D97-AF65-F5344CB8AC3E}">
        <p14:creationId xmlns:p14="http://schemas.microsoft.com/office/powerpoint/2010/main" val="25798035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image" Target="../media/image2.PNG"/><Relationship Id="rId2" Type="http://schemas.openxmlformats.org/officeDocument/2006/relationships/image" Target="../media/image1.svg"/><Relationship Id="rId1" Type="http://schemas.openxmlformats.org/officeDocument/2006/relationships/slideLayout" Target="../slideLayouts/slideLayout1.xml"/><Relationship Id="rId6" Type="http://schemas.openxmlformats.org/officeDocument/2006/relationships/hyperlink" Target="https://thriveapp.io/site/D72zJqPJQ5h9yAw0RywBHwpKdZEEPlCe34kZ9jp1U2GLWEEvl6HrJyyMQKo6hzDPZEgrPvFRzQ" TargetMode="External"/><Relationship Id="rId5" Type="http://schemas.openxmlformats.org/officeDocument/2006/relationships/slide" Target="slide6.xml"/><Relationship Id="rId4" Type="http://schemas.openxmlformats.org/officeDocument/2006/relationships/slide" Target="slide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66A1DBA7-B594-0DEB-3448-1486C500D3A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98332" y="6016821"/>
            <a:ext cx="3119093" cy="554779"/>
          </a:xfrm>
          <a:prstGeom prst="rect">
            <a:avLst/>
          </a:prstGeom>
        </p:spPr>
      </p:pic>
      <p:sp>
        <p:nvSpPr>
          <p:cNvPr id="5" name="TextBox 4">
            <a:extLst>
              <a:ext uri="{FF2B5EF4-FFF2-40B4-BE49-F238E27FC236}">
                <a16:creationId xmlns:a16="http://schemas.microsoft.com/office/drawing/2014/main" id="{D62A7193-0301-27DF-66DB-92D76245E4D4}"/>
              </a:ext>
            </a:extLst>
          </p:cNvPr>
          <p:cNvSpPr txBox="1"/>
          <p:nvPr/>
        </p:nvSpPr>
        <p:spPr>
          <a:xfrm>
            <a:off x="243075" y="286400"/>
            <a:ext cx="3109726" cy="1323439"/>
          </a:xfrm>
          <a:prstGeom prst="rect">
            <a:avLst/>
          </a:prstGeom>
          <a:noFill/>
        </p:spPr>
        <p:txBody>
          <a:bodyPr wrap="square" rtlCol="0">
            <a:spAutoFit/>
          </a:bodyPr>
          <a:lstStyle/>
          <a:p>
            <a:r>
              <a:rPr lang="en-US" sz="3200" spc="600" dirty="0">
                <a:solidFill>
                  <a:schemeClr val="bg1"/>
                </a:solidFill>
                <a:latin typeface="Montserrat" panose="00000500000000000000" pitchFamily="2" charset="0"/>
              </a:rPr>
              <a:t>LUNCH SPECIALS</a:t>
            </a:r>
          </a:p>
          <a:p>
            <a:r>
              <a:rPr lang="en-US" sz="1600" spc="300" dirty="0">
                <a:solidFill>
                  <a:schemeClr val="bg1"/>
                </a:solidFill>
                <a:latin typeface="Montserrat" panose="00000500000000000000" pitchFamily="2" charset="0"/>
              </a:rPr>
              <a:t>October 5</a:t>
            </a:r>
            <a:r>
              <a:rPr lang="en-US" sz="1600" spc="300" baseline="30000" dirty="0">
                <a:solidFill>
                  <a:schemeClr val="bg1"/>
                </a:solidFill>
                <a:latin typeface="Montserrat" panose="00000500000000000000" pitchFamily="2" charset="0"/>
              </a:rPr>
              <a:t>th</a:t>
            </a:r>
            <a:r>
              <a:rPr lang="en-US" sz="1600" spc="300" dirty="0">
                <a:solidFill>
                  <a:schemeClr val="bg1"/>
                </a:solidFill>
                <a:latin typeface="Montserrat" panose="00000500000000000000" pitchFamily="2" charset="0"/>
              </a:rPr>
              <a:t>-9th</a:t>
            </a:r>
            <a:endParaRPr lang="en-US" sz="2400" spc="300" dirty="0">
              <a:solidFill>
                <a:schemeClr val="bg1"/>
              </a:solidFill>
              <a:latin typeface="Montserrat" panose="00000500000000000000" pitchFamily="2" charset="0"/>
            </a:endParaRPr>
          </a:p>
        </p:txBody>
      </p:sp>
      <p:graphicFrame>
        <p:nvGraphicFramePr>
          <p:cNvPr id="6" name="Table 5">
            <a:extLst>
              <a:ext uri="{FF2B5EF4-FFF2-40B4-BE49-F238E27FC236}">
                <a16:creationId xmlns:a16="http://schemas.microsoft.com/office/drawing/2014/main" id="{2C9C46F8-F415-C415-4E8F-6396297981C2}"/>
              </a:ext>
            </a:extLst>
          </p:cNvPr>
          <p:cNvGraphicFramePr>
            <a:graphicFrameLocks noGrp="1"/>
          </p:cNvGraphicFramePr>
          <p:nvPr>
            <p:extLst>
              <p:ext uri="{D42A27DB-BD31-4B8C-83A1-F6EECF244321}">
                <p14:modId xmlns:p14="http://schemas.microsoft.com/office/powerpoint/2010/main" val="4253524465"/>
              </p:ext>
            </p:extLst>
          </p:nvPr>
        </p:nvGraphicFramePr>
        <p:xfrm>
          <a:off x="3634788" y="286400"/>
          <a:ext cx="8314137" cy="6507906"/>
        </p:xfrm>
        <a:graphic>
          <a:graphicData uri="http://schemas.openxmlformats.org/drawingml/2006/table">
            <a:tbl>
              <a:tblPr bandRow="1">
                <a:tableStyleId>{5C22544A-7EE6-4342-B048-85BDC9FD1C3A}</a:tableStyleId>
              </a:tblPr>
              <a:tblGrid>
                <a:gridCol w="1662827">
                  <a:extLst>
                    <a:ext uri="{9D8B030D-6E8A-4147-A177-3AD203B41FA5}">
                      <a16:colId xmlns:a16="http://schemas.microsoft.com/office/drawing/2014/main" val="1731968927"/>
                    </a:ext>
                  </a:extLst>
                </a:gridCol>
                <a:gridCol w="1662828">
                  <a:extLst>
                    <a:ext uri="{9D8B030D-6E8A-4147-A177-3AD203B41FA5}">
                      <a16:colId xmlns:a16="http://schemas.microsoft.com/office/drawing/2014/main" val="1685787045"/>
                    </a:ext>
                  </a:extLst>
                </a:gridCol>
                <a:gridCol w="1662827">
                  <a:extLst>
                    <a:ext uri="{9D8B030D-6E8A-4147-A177-3AD203B41FA5}">
                      <a16:colId xmlns:a16="http://schemas.microsoft.com/office/drawing/2014/main" val="3146503348"/>
                    </a:ext>
                  </a:extLst>
                </a:gridCol>
                <a:gridCol w="1662828">
                  <a:extLst>
                    <a:ext uri="{9D8B030D-6E8A-4147-A177-3AD203B41FA5}">
                      <a16:colId xmlns:a16="http://schemas.microsoft.com/office/drawing/2014/main" val="3267928773"/>
                    </a:ext>
                  </a:extLst>
                </a:gridCol>
                <a:gridCol w="1662827">
                  <a:extLst>
                    <a:ext uri="{9D8B030D-6E8A-4147-A177-3AD203B41FA5}">
                      <a16:colId xmlns:a16="http://schemas.microsoft.com/office/drawing/2014/main" val="2704827766"/>
                    </a:ext>
                  </a:extLst>
                </a:gridCol>
              </a:tblGrid>
              <a:tr h="186465">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800" b="0" u="none" spc="300" dirty="0">
                          <a:solidFill>
                            <a:schemeClr val="bg1"/>
                          </a:solidFill>
                          <a:effectLst/>
                          <a:latin typeface="Montserrat" panose="00000500000000000000" pitchFamily="2" charset="0"/>
                          <a:ea typeface="Times New Roman" panose="02020603050405020304" pitchFamily="18" charset="0"/>
                        </a:rPr>
                        <a:t>MONDAY</a:t>
                      </a:r>
                    </a:p>
                  </a:txBody>
                  <a:tcPr marL="45383" marR="45383" marT="0" marB="0" anchor="ctr">
                    <a:lnL w="12700" cap="flat" cmpd="sng" algn="ctr">
                      <a:noFill/>
                      <a:prstDash val="sys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kumimoji="0" lang="en-US" sz="800" b="0" i="0" u="none" strike="noStrike" kern="1200" cap="none" spc="300" normalizeH="0" baseline="0" noProof="0" dirty="0">
                          <a:ln>
                            <a:noFill/>
                          </a:ln>
                          <a:solidFill>
                            <a:prstClr val="white"/>
                          </a:solidFill>
                          <a:effectLst/>
                          <a:uLnTx/>
                          <a:uFillTx/>
                          <a:latin typeface="Montserrat" panose="00000500000000000000" pitchFamily="2" charset="0"/>
                          <a:cs typeface="+mn-cs"/>
                        </a:rPr>
                        <a:t>TUESDAY</a:t>
                      </a:r>
                    </a:p>
                  </a:txBody>
                  <a:tcPr marL="45383" marR="453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kumimoji="0" lang="en-US" sz="800" b="0" i="0" u="none" strike="noStrike" kern="1200" cap="none" spc="300" normalizeH="0" baseline="0" noProof="0" dirty="0">
                          <a:ln>
                            <a:noFill/>
                          </a:ln>
                          <a:solidFill>
                            <a:prstClr val="white"/>
                          </a:solidFill>
                          <a:effectLst/>
                          <a:uLnTx/>
                          <a:uFillTx/>
                          <a:latin typeface="Montserrat" panose="00000500000000000000" pitchFamily="2" charset="0"/>
                          <a:cs typeface="+mn-cs"/>
                        </a:rPr>
                        <a:t>WEDNESDAY</a:t>
                      </a:r>
                    </a:p>
                  </a:txBody>
                  <a:tcPr marL="45383" marR="453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kumimoji="0" lang="en-US" sz="800" b="0" i="0" u="none" strike="noStrike" kern="1200" cap="none" spc="300" normalizeH="0" baseline="0" noProof="0" dirty="0">
                          <a:ln>
                            <a:noFill/>
                          </a:ln>
                          <a:solidFill>
                            <a:prstClr val="white"/>
                          </a:solidFill>
                          <a:effectLst/>
                          <a:uLnTx/>
                          <a:uFillTx/>
                          <a:latin typeface="Montserrat" panose="00000500000000000000" pitchFamily="2" charset="0"/>
                          <a:cs typeface="+mn-cs"/>
                        </a:rPr>
                        <a:t>THURSDAY</a:t>
                      </a:r>
                    </a:p>
                  </a:txBody>
                  <a:tcPr marL="45383" marR="453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kumimoji="0" lang="en-US" sz="800" b="0" i="0" u="none" strike="noStrike" kern="1200" cap="none" spc="300" normalizeH="0" baseline="0" noProof="0" dirty="0">
                          <a:ln>
                            <a:noFill/>
                          </a:ln>
                          <a:solidFill>
                            <a:prstClr val="white"/>
                          </a:solidFill>
                          <a:effectLst/>
                          <a:uLnTx/>
                          <a:uFillTx/>
                          <a:latin typeface="Montserrat" panose="00000500000000000000" pitchFamily="2" charset="0"/>
                          <a:cs typeface="+mn-cs"/>
                        </a:rPr>
                        <a:t>FRIDAY</a:t>
                      </a:r>
                    </a:p>
                  </a:txBody>
                  <a:tcPr marL="45383" marR="45383" marT="0" marB="0" anchor="ctr">
                    <a:lnL w="12700" cap="flat" cmpd="sng" algn="ctr">
                      <a:solidFill>
                        <a:schemeClr val="bg1"/>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627186608"/>
                  </a:ext>
                </a:extLst>
              </a:tr>
              <a:tr h="102944">
                <a:tc gridSpan="5">
                  <a:txBody>
                    <a:bodyPr/>
                    <a:lstStyle/>
                    <a:p>
                      <a:pPr marL="0" marR="0" lvl="0" indent="0" algn="ctr"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endParaRPr lang="en-US" sz="200" b="1" u="none" spc="300" dirty="0">
                        <a:solidFill>
                          <a:schemeClr val="bg1"/>
                        </a:solidFill>
                        <a:effectLst/>
                        <a:latin typeface="Montserrat" panose="00000500000000000000" pitchFamily="2" charset="0"/>
                        <a:ea typeface="Times New Roman" panose="02020603050405020304" pitchFamily="18" charset="0"/>
                      </a:endParaRPr>
                    </a:p>
                  </a:txBody>
                  <a:tcPr marL="0" marR="0" marT="0" marB="0" anchor="b">
                    <a:lnL w="12700" cap="flat" cmpd="sng" algn="ctr">
                      <a:noFill/>
                      <a:prstDash val="sysDot"/>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lnT w="12700" cmpd="sng">
                      <a:noFill/>
                    </a:lnT>
                  </a:tcPr>
                </a:tc>
                <a:tc hMerge="1">
                  <a:txBody>
                    <a:bodyPr/>
                    <a:lstStyle/>
                    <a:p>
                      <a:endParaRPr lang="en-US"/>
                    </a:p>
                  </a:txBody>
                  <a:tcPr/>
                </a:tc>
                <a:extLst>
                  <a:ext uri="{0D108BD9-81ED-4DB2-BD59-A6C34878D82A}">
                    <a16:rowId xmlns:a16="http://schemas.microsoft.com/office/drawing/2014/main" val="3871464924"/>
                  </a:ext>
                </a:extLst>
              </a:tr>
              <a:tr h="297027">
                <a:tc gridSpan="5">
                  <a:txBody>
                    <a:bodyPr/>
                    <a:lstStyle/>
                    <a:p>
                      <a:pPr marL="0" marR="0" lvl="0" indent="0" algn="ctr"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lang="en-US" sz="1200" b="1" u="none" spc="300" dirty="0">
                          <a:solidFill>
                            <a:schemeClr val="bg1"/>
                          </a:solidFill>
                          <a:effectLst/>
                          <a:latin typeface="Montserrat" panose="00000500000000000000" pitchFamily="2" charset="0"/>
                          <a:ea typeface="Times New Roman" panose="02020603050405020304" pitchFamily="18" charset="0"/>
                        </a:rPr>
                        <a:t>Spotlight</a:t>
                      </a:r>
                    </a:p>
                  </a:txBody>
                  <a:tcPr marL="45720" marR="45720" anchor="b">
                    <a:lnL w="12700" cap="flat" cmpd="sng" algn="ctr">
                      <a:noFill/>
                      <a:prstDash val="sysDot"/>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endParaRPr lang="en-US"/>
                    </a:p>
                  </a:txBody>
                  <a:tcPr/>
                </a:tc>
                <a:tc hMerge="1">
                  <a:txBody>
                    <a:bodyPr/>
                    <a:lstStyle/>
                    <a:p>
                      <a:endParaRPr lang="en-US" dirty="0"/>
                    </a:p>
                  </a:txBody>
                  <a:tcPr marL="137160" marR="137160" marT="137160" marB="137160">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endParaRPr lang="en-US"/>
                    </a:p>
                  </a:txBody>
                  <a:tcPr>
                    <a:lnL w="12700" cmpd="sng">
                      <a:noFill/>
                    </a:lnL>
                  </a:tcPr>
                </a:tc>
                <a:tc hMerge="1">
                  <a:txBody>
                    <a:bodyPr/>
                    <a:lstStyle/>
                    <a:p>
                      <a:endParaRPr lang="en-US" dirty="0"/>
                    </a:p>
                  </a:txBody>
                  <a:tcPr marL="137160" marR="137160" marT="137160" marB="13716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307201522"/>
                  </a:ext>
                </a:extLst>
              </a:tr>
              <a:tr h="1054421">
                <a:tc gridSpan="5">
                  <a:txBody>
                    <a:bodyPr/>
                    <a:lstStyle/>
                    <a:p>
                      <a:pPr marL="0" marR="0" indent="0" algn="ctr">
                        <a:lnSpc>
                          <a:spcPct val="100000"/>
                        </a:lnSpc>
                        <a:spcBef>
                          <a:spcPts val="0"/>
                        </a:spcBef>
                        <a:spcAft>
                          <a:spcPts val="0"/>
                        </a:spcAft>
                        <a:buFont typeface="Arial" panose="020B0604020202020204" pitchFamily="34" charset="0"/>
                        <a:buNone/>
                      </a:pPr>
                      <a:r>
                        <a:rPr lang="en-US" sz="1000" b="1" u="none" dirty="0">
                          <a:solidFill>
                            <a:schemeClr val="bg1"/>
                          </a:solidFill>
                          <a:effectLst/>
                          <a:latin typeface="Montserrat" panose="00000500000000000000" pitchFamily="2" charset="0"/>
                          <a:ea typeface="Times New Roman" panose="02020603050405020304" pitchFamily="18" charset="0"/>
                        </a:rPr>
                        <a:t>Bao Buns</a:t>
                      </a:r>
                    </a:p>
                    <a:p>
                      <a:pPr marL="0" marR="0" indent="0" algn="ctr">
                        <a:lnSpc>
                          <a:spcPct val="100000"/>
                        </a:lnSpc>
                        <a:spcBef>
                          <a:spcPts val="0"/>
                        </a:spcBef>
                        <a:spcAft>
                          <a:spcPts val="0"/>
                        </a:spcAft>
                        <a:buFont typeface="Arial" panose="020B0604020202020204" pitchFamily="34" charset="0"/>
                        <a:buNone/>
                      </a:pPr>
                      <a:r>
                        <a:rPr lang="en-US" sz="1000" b="0" u="none" dirty="0">
                          <a:solidFill>
                            <a:schemeClr val="bg1"/>
                          </a:solidFill>
                          <a:effectLst/>
                          <a:latin typeface="Montserrat" panose="00000500000000000000" pitchFamily="2" charset="0"/>
                          <a:ea typeface="Times New Roman" panose="02020603050405020304" pitchFamily="18" charset="0"/>
                        </a:rPr>
                        <a:t>Cucumber Salad / Scallion Sesame Rice</a:t>
                      </a:r>
                    </a:p>
                    <a:p>
                      <a:pPr marL="0" marR="0" indent="0" algn="ctr">
                        <a:lnSpc>
                          <a:spcPct val="100000"/>
                        </a:lnSpc>
                        <a:spcBef>
                          <a:spcPts val="0"/>
                        </a:spcBef>
                        <a:spcAft>
                          <a:spcPts val="0"/>
                        </a:spcAft>
                        <a:buFont typeface="Arial" panose="020B0604020202020204" pitchFamily="34" charset="0"/>
                        <a:buNone/>
                      </a:pPr>
                      <a:r>
                        <a:rPr lang="en-US" sz="1000" b="0" u="none" dirty="0">
                          <a:solidFill>
                            <a:schemeClr val="bg1"/>
                          </a:solidFill>
                          <a:effectLst/>
                          <a:latin typeface="Montserrat" panose="00000500000000000000" pitchFamily="2" charset="0"/>
                          <a:ea typeface="Times New Roman" panose="02020603050405020304" pitchFamily="18" charset="0"/>
                        </a:rPr>
                        <a:t>Lemongrass Chicken/ Braised Pork Belly/Crispy Coconut Tofu</a:t>
                      </a:r>
                    </a:p>
                    <a:p>
                      <a:pPr marL="0" marR="0" indent="0" algn="ctr">
                        <a:lnSpc>
                          <a:spcPct val="100000"/>
                        </a:lnSpc>
                        <a:spcBef>
                          <a:spcPts val="0"/>
                        </a:spcBef>
                        <a:spcAft>
                          <a:spcPts val="0"/>
                        </a:spcAft>
                        <a:buFont typeface="Arial" panose="020B0604020202020204" pitchFamily="34" charset="0"/>
                        <a:buNone/>
                      </a:pPr>
                      <a:r>
                        <a:rPr lang="en-US" sz="1000" b="0" u="none" dirty="0">
                          <a:solidFill>
                            <a:schemeClr val="bg1"/>
                          </a:solidFill>
                          <a:effectLst/>
                          <a:latin typeface="Montserrat" panose="00000500000000000000" pitchFamily="2" charset="0"/>
                          <a:ea typeface="Times New Roman" panose="02020603050405020304" pitchFamily="18" charset="0"/>
                        </a:rPr>
                        <a:t>Pickled Red Onion/Cucumber/Peanuts/Cilantro/Scallion/Crispy Shallots</a:t>
                      </a:r>
                    </a:p>
                    <a:p>
                      <a:pPr marL="0" marR="0" indent="0" algn="ctr">
                        <a:lnSpc>
                          <a:spcPct val="100000"/>
                        </a:lnSpc>
                        <a:spcBef>
                          <a:spcPts val="0"/>
                        </a:spcBef>
                        <a:spcAft>
                          <a:spcPts val="0"/>
                        </a:spcAft>
                        <a:buFont typeface="Arial" panose="020B0604020202020204" pitchFamily="34" charset="0"/>
                        <a:buNone/>
                      </a:pPr>
                      <a:r>
                        <a:rPr lang="en-US" sz="1000" b="0" u="none" dirty="0">
                          <a:solidFill>
                            <a:schemeClr val="bg1"/>
                          </a:solidFill>
                          <a:effectLst/>
                          <a:latin typeface="Montserrat" panose="00000500000000000000" pitchFamily="2" charset="0"/>
                          <a:ea typeface="Times New Roman" panose="02020603050405020304" pitchFamily="18" charset="0"/>
                        </a:rPr>
                        <a:t>Hoisin/Sriracha Aioli</a:t>
                      </a:r>
                    </a:p>
                  </a:txBody>
                  <a:tcPr>
                    <a:lnL w="12700" cap="flat" cmpd="sng" algn="ctr">
                      <a:noFill/>
                      <a:prstDash val="sysDot"/>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endParaRPr lang="en-US"/>
                    </a:p>
                  </a:txBody>
                  <a:tcPr>
                    <a:lnL w="12700" cap="flat" cmpd="sng" algn="ctr">
                      <a:solidFill>
                        <a:schemeClr val="bg1"/>
                      </a:solidFill>
                      <a:prstDash val="solid"/>
                      <a:round/>
                      <a:headEnd type="none" w="med" len="med"/>
                      <a:tailEnd type="none" w="med" len="med"/>
                    </a:lnL>
                  </a:tcPr>
                </a:tc>
                <a:tc hMerge="1">
                  <a:txBody>
                    <a:bodyPr/>
                    <a:lstStyle/>
                    <a:p>
                      <a:endParaRPr dirty="0"/>
                    </a:p>
                  </a:txBody>
                  <a:tcPr>
                    <a:lnL w="12700" cap="flat" cmpd="sng" algn="ctr">
                      <a:solidFill>
                        <a:schemeClr val="bg1"/>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endParaRPr lang="en-US"/>
                    </a:p>
                  </a:txBody>
                  <a:tcPr>
                    <a:lnL w="12700" cap="flat" cmpd="sng" algn="ctr">
                      <a:noFill/>
                      <a:prstDash val="solid"/>
                      <a:round/>
                      <a:headEnd type="none" w="med" len="med"/>
                      <a:tailEnd type="none" w="med" len="med"/>
                    </a:lnL>
                  </a:tcPr>
                </a:tc>
                <a:tc hMerge="1">
                  <a:txBody>
                    <a:bodyPr/>
                    <a:lstStyle/>
                    <a:p>
                      <a:endParaRPr lang="en-US" sz="1800" dirty="0"/>
                    </a:p>
                  </a:txBody>
                  <a:tcPr>
                    <a:lnL w="12700" cap="flat" cmpd="sng" algn="ctr">
                      <a:solidFill>
                        <a:schemeClr val="bg1"/>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654192442"/>
                  </a:ext>
                </a:extLst>
              </a:tr>
              <a:tr h="93232">
                <a:tc gridSpan="5">
                  <a:txBody>
                    <a:bodyPr/>
                    <a:lstStyle/>
                    <a:p>
                      <a:pPr marL="0" marR="0" lvl="0" indent="0" algn="ctr"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endParaRPr kumimoji="0" lang="en-US" sz="200" b="0" i="0" u="none" strike="noStrike" kern="1200" cap="none" spc="300" normalizeH="0" baseline="0" noProof="0" dirty="0">
                        <a:ln>
                          <a:noFill/>
                        </a:ln>
                        <a:solidFill>
                          <a:prstClr val="white"/>
                        </a:solidFill>
                        <a:effectLst/>
                        <a:uLnTx/>
                        <a:uFillTx/>
                        <a:latin typeface="Montserrat" panose="00000500000000000000" pitchFamily="2" charset="0"/>
                        <a:ea typeface="Times New Roman" panose="02020603050405020304" pitchFamily="18" charset="0"/>
                        <a:cs typeface="+mn-cs"/>
                      </a:endParaRPr>
                    </a:p>
                  </a:txBody>
                  <a:tcPr marL="0" marR="0" marT="0" marB="0" anchor="b">
                    <a:lnL w="12700" cap="flat" cmpd="sng" algn="ctr">
                      <a:noFill/>
                      <a:prstDash val="sysDot"/>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extLst>
                  <a:ext uri="{0D108BD9-81ED-4DB2-BD59-A6C34878D82A}">
                    <a16:rowId xmlns:a16="http://schemas.microsoft.com/office/drawing/2014/main" val="160797861"/>
                  </a:ext>
                </a:extLst>
              </a:tr>
              <a:tr h="279698">
                <a:tc gridSpan="5">
                  <a:txBody>
                    <a:bodyPr/>
                    <a:lstStyle/>
                    <a:p>
                      <a:pPr marL="0" marR="0" lvl="0" indent="0" algn="ctr"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1200" b="1" i="0" u="none" strike="noStrike" kern="1200" cap="none" spc="300" normalizeH="0" baseline="0" noProof="0" dirty="0">
                          <a:ln>
                            <a:noFill/>
                          </a:ln>
                          <a:solidFill>
                            <a:prstClr val="white"/>
                          </a:solidFill>
                          <a:effectLst/>
                          <a:uLnTx/>
                          <a:uFillTx/>
                          <a:latin typeface="Montserrat" panose="00000500000000000000" pitchFamily="2" charset="0"/>
                          <a:ea typeface="Times New Roman" panose="02020603050405020304" pitchFamily="18" charset="0"/>
                          <a:cs typeface="+mn-cs"/>
                        </a:rPr>
                        <a:t>Streat's</a:t>
                      </a:r>
                    </a:p>
                  </a:txBody>
                  <a:tcPr marL="0" marR="0" marT="0" marB="0" anchor="b">
                    <a:lnL w="12700" cap="flat" cmpd="sng" algn="ctr">
                      <a:noFill/>
                      <a:prstDash val="sysDot"/>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extLst>
                  <a:ext uri="{0D108BD9-81ED-4DB2-BD59-A6C34878D82A}">
                    <a16:rowId xmlns:a16="http://schemas.microsoft.com/office/drawing/2014/main" val="1482102776"/>
                  </a:ext>
                </a:extLst>
              </a:tr>
              <a:tr h="458226">
                <a:tc gridSpan="5">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endParaRPr lang="en-US" sz="1000" b="0" u="none" dirty="0">
                        <a:solidFill>
                          <a:schemeClr val="bg1"/>
                        </a:solidFill>
                        <a:effectLst/>
                        <a:latin typeface="Montserrat" panose="00000500000000000000" pitchFamily="2" charset="0"/>
                        <a:ea typeface="Times New Roman" panose="02020603050405020304" pitchFamily="18" charset="0"/>
                      </a:endParaRPr>
                    </a:p>
                  </a:txBody>
                  <a:tcPr anchor="ctr">
                    <a:lnL w="12700" cap="flat" cmpd="sng" algn="ctr">
                      <a:noFill/>
                      <a:prstDash val="sysDot"/>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endParaRPr lang="en-US"/>
                    </a:p>
                  </a:txBody>
                  <a:tcPr>
                    <a:lnL w="12700" cmpd="sng">
                      <a:noFill/>
                    </a:lnL>
                  </a:tcPr>
                </a:tc>
                <a:tc hMerge="1">
                  <a:txBody>
                    <a:bodyPr/>
                    <a:lstStyle/>
                    <a:p>
                      <a:endParaRPr lang="en-US"/>
                    </a:p>
                  </a:txBody>
                  <a:tcPr>
                    <a:lnL w="12700" cmpd="sng">
                      <a:noFill/>
                    </a:lnL>
                  </a:tcPr>
                </a:tc>
                <a:tc hMerge="1">
                  <a:txBody>
                    <a:bodyPr/>
                    <a:lstStyle/>
                    <a:p>
                      <a:endParaRPr lang="en-US"/>
                    </a:p>
                  </a:txBody>
                  <a:tcPr>
                    <a:lnL w="12700" cmpd="sng">
                      <a:noFill/>
                    </a:lnL>
                  </a:tcPr>
                </a:tc>
                <a:tc hMerge="1">
                  <a:txBody>
                    <a:bodyPr/>
                    <a:lstStyle/>
                    <a:p>
                      <a:endParaRPr lang="en-US"/>
                    </a:p>
                  </a:txBody>
                  <a:tcPr>
                    <a:lnL w="12700" cmpd="sng">
                      <a:noFill/>
                    </a:lnL>
                  </a:tcPr>
                </a:tc>
                <a:extLst>
                  <a:ext uri="{0D108BD9-81ED-4DB2-BD59-A6C34878D82A}">
                    <a16:rowId xmlns:a16="http://schemas.microsoft.com/office/drawing/2014/main" val="1413100702"/>
                  </a:ext>
                </a:extLst>
              </a:tr>
              <a:tr h="469332">
                <a:tc gridSpan="5">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endParaRPr lang="en-US" sz="200" b="1" u="none" dirty="0">
                        <a:solidFill>
                          <a:schemeClr val="tx1"/>
                        </a:solidFill>
                        <a:effectLst/>
                        <a:latin typeface="Montserrat" panose="00000500000000000000" pitchFamily="2" charset="0"/>
                        <a:ea typeface="Times New Roman" panose="02020603050405020304" pitchFamily="18" charset="0"/>
                      </a:endParaRPr>
                    </a:p>
                  </a:txBody>
                  <a:tcPr marL="0" marR="0" marT="0" marB="0" anchor="b">
                    <a:lnL w="12700" cap="flat" cmpd="sng" algn="ctr">
                      <a:noFill/>
                      <a:prstDash val="sysDot"/>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extLst>
                  <a:ext uri="{0D108BD9-81ED-4DB2-BD59-A6C34878D82A}">
                    <a16:rowId xmlns:a16="http://schemas.microsoft.com/office/drawing/2014/main" val="3241372884"/>
                  </a:ext>
                </a:extLst>
              </a:tr>
              <a:tr h="279698">
                <a:tc gridSpan="5">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kumimoji="0" lang="en-US" sz="1200" b="1" i="0" u="none" strike="noStrike" kern="1200" cap="none" spc="300" normalizeH="0" baseline="0" noProof="0" dirty="0">
                          <a:ln>
                            <a:noFill/>
                          </a:ln>
                          <a:solidFill>
                            <a:prstClr val="white"/>
                          </a:solidFill>
                          <a:effectLst/>
                          <a:uLnTx/>
                          <a:uFillTx/>
                          <a:latin typeface="Montserrat" panose="00000500000000000000" pitchFamily="2" charset="0"/>
                          <a:ea typeface="Times New Roman" panose="02020603050405020304" pitchFamily="18" charset="0"/>
                          <a:cs typeface="+mn-cs"/>
                        </a:rPr>
                        <a:t>Hearth</a:t>
                      </a:r>
                      <a:endParaRPr lang="en-US" sz="1000" b="1" u="none" dirty="0">
                        <a:solidFill>
                          <a:schemeClr val="tx1"/>
                        </a:solidFill>
                        <a:effectLst/>
                        <a:latin typeface="Montserrat" panose="00000500000000000000" pitchFamily="2" charset="0"/>
                        <a:ea typeface="Times New Roman" panose="02020603050405020304" pitchFamily="18" charset="0"/>
                      </a:endParaRPr>
                    </a:p>
                  </a:txBody>
                  <a:tcPr marL="0" marR="0" marT="0" marB="0" anchor="b">
                    <a:lnL w="12700" cap="flat" cmpd="sng" algn="ctr">
                      <a:noFill/>
                      <a:prstDash val="sysDot"/>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extLst>
                  <a:ext uri="{0D108BD9-81ED-4DB2-BD59-A6C34878D82A}">
                    <a16:rowId xmlns:a16="http://schemas.microsoft.com/office/drawing/2014/main" val="4183912925"/>
                  </a:ext>
                </a:extLst>
              </a:tr>
              <a:tr h="728652">
                <a:tc gridSpan="5">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000" b="1" u="none" dirty="0">
                          <a:solidFill>
                            <a:schemeClr val="bg1"/>
                          </a:solidFill>
                          <a:effectLst/>
                          <a:latin typeface="Montserrat" panose="00000500000000000000" pitchFamily="2" charset="0"/>
                          <a:ea typeface="Times New Roman" panose="02020603050405020304" pitchFamily="18" charset="0"/>
                        </a:rPr>
                        <a:t>PIZZAS: </a:t>
                      </a:r>
                      <a:r>
                        <a:rPr lang="en-US" sz="1000" b="0" u="none" dirty="0">
                          <a:solidFill>
                            <a:schemeClr val="bg1"/>
                          </a:solidFill>
                          <a:effectLst/>
                          <a:latin typeface="Montserrat" panose="00000500000000000000" pitchFamily="2" charset="0"/>
                          <a:ea typeface="Times New Roman" panose="02020603050405020304" pitchFamily="18" charset="0"/>
                        </a:rPr>
                        <a:t>Pepperoni | Vegetable </a:t>
                      </a:r>
                      <a:r>
                        <a:rPr lang="en-US" sz="1000" b="1" u="none" dirty="0">
                          <a:solidFill>
                            <a:schemeClr val="bg1"/>
                          </a:solidFill>
                          <a:effectLst/>
                          <a:latin typeface="Montserrat" panose="00000500000000000000" pitchFamily="2" charset="0"/>
                          <a:ea typeface="Times New Roman" panose="02020603050405020304" pitchFamily="18" charset="0"/>
                        </a:rPr>
                        <a:t>V</a:t>
                      </a:r>
                      <a:r>
                        <a:rPr lang="en-US" sz="1000" b="0" u="none" dirty="0">
                          <a:solidFill>
                            <a:schemeClr val="bg1"/>
                          </a:solidFill>
                          <a:effectLst/>
                          <a:latin typeface="Montserrat" panose="00000500000000000000" pitchFamily="2" charset="0"/>
                          <a:ea typeface="Times New Roman" panose="02020603050405020304" pitchFamily="18" charset="0"/>
                        </a:rPr>
                        <a:t> | Classic Cheese </a:t>
                      </a:r>
                      <a:r>
                        <a:rPr lang="en-US" sz="1000" b="1" u="none" dirty="0">
                          <a:solidFill>
                            <a:schemeClr val="bg1"/>
                          </a:solidFill>
                          <a:effectLst/>
                          <a:latin typeface="Montserrat" panose="00000500000000000000" pitchFamily="2" charset="0"/>
                          <a:ea typeface="Times New Roman" panose="02020603050405020304" pitchFamily="18" charset="0"/>
                        </a:rPr>
                        <a:t>V</a:t>
                      </a:r>
                      <a:r>
                        <a:rPr lang="en-US" sz="1000" b="0" u="none" dirty="0">
                          <a:solidFill>
                            <a:schemeClr val="bg1"/>
                          </a:solidFill>
                          <a:effectLst/>
                          <a:latin typeface="Montserrat" panose="00000500000000000000" pitchFamily="2" charset="0"/>
                          <a:ea typeface="Times New Roman" panose="02020603050405020304" pitchFamily="18" charset="0"/>
                        </a:rPr>
                        <a:t> </a:t>
                      </a:r>
                    </a:p>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000" b="1" u="none" dirty="0">
                          <a:solidFill>
                            <a:schemeClr val="bg1"/>
                          </a:solidFill>
                          <a:effectLst/>
                          <a:latin typeface="Montserrat" panose="00000500000000000000" pitchFamily="2" charset="0"/>
                          <a:ea typeface="Times New Roman" panose="02020603050405020304" pitchFamily="18" charset="0"/>
                        </a:rPr>
                        <a:t>SPECIALTY</a:t>
                      </a:r>
                    </a:p>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endParaRPr lang="en-US" sz="1000" b="1" u="none" dirty="0">
                        <a:solidFill>
                          <a:schemeClr val="bg1"/>
                        </a:solidFill>
                        <a:effectLst/>
                        <a:latin typeface="Montserrat" panose="00000500000000000000" pitchFamily="2" charset="0"/>
                        <a:ea typeface="Times New Roman" panose="02020603050405020304" pitchFamily="18" charset="0"/>
                      </a:endParaRPr>
                    </a:p>
                  </a:txBody>
                  <a:tcPr anchor="ctr">
                    <a:lnL w="12700" cap="flat" cmpd="sng" algn="ctr">
                      <a:noFill/>
                      <a:prstDash val="sysDot"/>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endParaRPr lang="en-US"/>
                    </a:p>
                  </a:txBody>
                  <a:tcPr>
                    <a:lnL w="12700" cmpd="sng">
                      <a:noFill/>
                    </a:lnL>
                  </a:tcPr>
                </a:tc>
                <a:tc hMerge="1">
                  <a:txBody>
                    <a:bodyPr/>
                    <a:lstStyle/>
                    <a:p>
                      <a:endParaRPr lang="en-US"/>
                    </a:p>
                  </a:txBody>
                  <a:tcPr>
                    <a:lnL w="12700" cmpd="sng">
                      <a:noFill/>
                    </a:lnL>
                  </a:tcPr>
                </a:tc>
                <a:tc hMerge="1">
                  <a:txBody>
                    <a:bodyPr/>
                    <a:lstStyle/>
                    <a:p>
                      <a:endParaRPr lang="en-US"/>
                    </a:p>
                  </a:txBody>
                  <a:tcPr>
                    <a:lnL w="12700" cmpd="sng">
                      <a:noFill/>
                    </a:lnL>
                  </a:tcPr>
                </a:tc>
                <a:tc hMerge="1">
                  <a:txBody>
                    <a:bodyPr/>
                    <a:lstStyle/>
                    <a:p>
                      <a:endParaRPr lang="en-US" dirty="0"/>
                    </a:p>
                  </a:txBody>
                  <a:tcPr>
                    <a:lnL w="12700" cmpd="sng">
                      <a:noFill/>
                    </a:lnL>
                  </a:tcPr>
                </a:tc>
                <a:extLst>
                  <a:ext uri="{0D108BD9-81ED-4DB2-BD59-A6C34878D82A}">
                    <a16:rowId xmlns:a16="http://schemas.microsoft.com/office/drawing/2014/main" val="1894205149"/>
                  </a:ext>
                </a:extLst>
              </a:tr>
              <a:tr h="79881">
                <a:tc gridSpan="5">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endParaRPr kumimoji="0" lang="en-US" sz="500" b="1" i="0" u="none" strike="noStrike" kern="1200" cap="none" spc="0" normalizeH="0" baseline="0" noProof="0" dirty="0">
                        <a:ln>
                          <a:noFill/>
                        </a:ln>
                        <a:solidFill>
                          <a:prstClr val="black"/>
                        </a:solidFill>
                        <a:effectLst/>
                        <a:uLnTx/>
                        <a:uFillTx/>
                        <a:latin typeface="Montserrat" panose="00000500000000000000" pitchFamily="2" charset="0"/>
                        <a:ea typeface="Times New Roman" panose="02020603050405020304" pitchFamily="18" charset="0"/>
                        <a:cs typeface="+mn-cs"/>
                      </a:endParaRPr>
                    </a:p>
                  </a:txBody>
                  <a:tcPr marL="0" marR="0" marT="0" marB="0" anchor="b">
                    <a:lnL w="12700" cap="flat" cmpd="sng" algn="ctr">
                      <a:noFill/>
                      <a:prstDash val="sysDot"/>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tc>
                <a:tc hMerge="1">
                  <a:txBody>
                    <a:bodyPr/>
                    <a:lstStyle/>
                    <a:p>
                      <a:endParaRPr lang="en-US"/>
                    </a:p>
                  </a:txBody>
                  <a:tcPr/>
                </a:tc>
                <a:tc hMerge="1">
                  <a:txBody>
                    <a:bodyPr/>
                    <a:lstStyle/>
                    <a:p>
                      <a:endParaRPr lang="en-US"/>
                    </a:p>
                  </a:txBody>
                  <a:tcPr>
                    <a:lnL w="12700" cmpd="sng">
                      <a:noFill/>
                    </a:lnL>
                  </a:tcPr>
                </a:tc>
                <a:tc hMerge="1">
                  <a:txBody>
                    <a:bodyPr/>
                    <a:lstStyle/>
                    <a:p>
                      <a:endParaRPr lang="en-US"/>
                    </a:p>
                  </a:txBody>
                  <a:tcPr/>
                </a:tc>
                <a:extLst>
                  <a:ext uri="{0D108BD9-81ED-4DB2-BD59-A6C34878D82A}">
                    <a16:rowId xmlns:a16="http://schemas.microsoft.com/office/drawing/2014/main" val="2346491659"/>
                  </a:ext>
                </a:extLst>
              </a:tr>
              <a:tr h="357534">
                <a:tc gridSpan="5">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kumimoji="0" lang="en-US" sz="1200" b="1" i="0" u="none" strike="noStrike" kern="1200" cap="none" spc="300" normalizeH="0" baseline="0" noProof="0" dirty="0">
                          <a:ln>
                            <a:noFill/>
                          </a:ln>
                          <a:solidFill>
                            <a:prstClr val="white"/>
                          </a:solidFill>
                          <a:effectLst/>
                          <a:uLnTx/>
                          <a:uFillTx/>
                          <a:latin typeface="Montserrat" panose="00000500000000000000" pitchFamily="2" charset="0"/>
                          <a:ea typeface="Times New Roman" panose="02020603050405020304" pitchFamily="18" charset="0"/>
                          <a:cs typeface="+mn-cs"/>
                        </a:rPr>
                        <a:t>Explore</a:t>
                      </a:r>
                      <a:endParaRPr kumimoji="0" lang="en-US" sz="1000" b="1" i="0" u="none" strike="noStrike" kern="1200" cap="none" spc="0" normalizeH="0" baseline="0" noProof="0" dirty="0">
                        <a:ln>
                          <a:noFill/>
                        </a:ln>
                        <a:solidFill>
                          <a:prstClr val="black"/>
                        </a:solidFill>
                        <a:effectLst/>
                        <a:uLnTx/>
                        <a:uFillTx/>
                        <a:latin typeface="Montserrat" panose="00000500000000000000" pitchFamily="2" charset="0"/>
                        <a:ea typeface="Times New Roman" panose="02020603050405020304" pitchFamily="18" charset="0"/>
                        <a:cs typeface="+mn-cs"/>
                      </a:endParaRPr>
                    </a:p>
                  </a:txBody>
                  <a:tcPr marL="0" marR="0" marT="0" marB="0" anchor="b">
                    <a:lnL w="12700" cap="flat" cmpd="sng" algn="ctr">
                      <a:noFill/>
                      <a:prstDash val="sysDot"/>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b="0" dirty="0"/>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b="0" dirty="0"/>
                    </a:p>
                  </a:txBody>
                  <a:tcPr marL="137160" marR="137160" marT="137160" marB="13716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b="0" dirty="0"/>
                    </a:p>
                  </a:txBody>
                  <a:tcPr marL="137160" marR="137160" marT="137160" marB="137160"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lToBr w="12700" cmpd="sng">
                      <a:noFill/>
                      <a:prstDash val="solid"/>
                    </a:lnTlToBr>
                    <a:lnBlToTr w="12700" cmpd="sng">
                      <a:noFill/>
                      <a:prstDash val="solid"/>
                    </a:lnBlToTr>
                    <a:noFill/>
                  </a:tcPr>
                </a:tc>
                <a:tc hMerge="1">
                  <a:txBody>
                    <a:bodyPr/>
                    <a:lstStyle/>
                    <a:p>
                      <a:pPr algn="ctr"/>
                      <a:endParaRPr lang="en-US" b="0" dirty="0"/>
                    </a:p>
                  </a:txBody>
                  <a:tcPr marL="137160" marR="137160" marT="137160" marB="137160" anchor="ctr">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35707062"/>
                  </a:ext>
                </a:extLst>
              </a:tr>
              <a:tr h="922125">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000" b="0" u="none" dirty="0">
                          <a:solidFill>
                            <a:schemeClr val="bg1"/>
                          </a:solidFill>
                          <a:effectLst/>
                          <a:latin typeface="Montserrat" panose="00000500000000000000" pitchFamily="2" charset="0"/>
                          <a:ea typeface="Times New Roman" panose="02020603050405020304" pitchFamily="18" charset="0"/>
                        </a:rPr>
                        <a:t>Italian</a:t>
                      </a:r>
                    </a:p>
                  </a:txBody>
                  <a:tcPr anchor="ctr">
                    <a:lnL w="12700" cap="flat" cmpd="sng" algn="ctr">
                      <a:noFill/>
                      <a:prstDash val="sys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000" b="0" dirty="0">
                          <a:solidFill>
                            <a:schemeClr val="bg1"/>
                          </a:solidFill>
                          <a:latin typeface="Montserrat" panose="00000500000000000000" pitchFamily="2" charset="0"/>
                        </a:rPr>
                        <a:t>Southern</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u="none" dirty="0">
                          <a:solidFill>
                            <a:schemeClr val="bg1"/>
                          </a:solidFill>
                          <a:effectLst/>
                          <a:latin typeface="Montserrat" panose="00000500000000000000" pitchFamily="2" charset="0"/>
                          <a:ea typeface="Times New Roman" panose="02020603050405020304" pitchFamily="18" charset="0"/>
                        </a:rPr>
                        <a:t>Homestyle Cookery</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b="0" u="none" dirty="0">
                        <a:solidFill>
                          <a:schemeClr val="bg1"/>
                        </a:solidFill>
                        <a:effectLst/>
                        <a:latin typeface="Montserrat" panose="00000500000000000000" pitchFamily="2" charset="0"/>
                        <a:ea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b="0" u="none" dirty="0">
                        <a:solidFill>
                          <a:schemeClr val="bg1"/>
                        </a:solidFill>
                        <a:effectLst/>
                        <a:latin typeface="Montserrat" panose="00000500000000000000" pitchFamily="2" charset="0"/>
                        <a:ea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u="none" dirty="0">
                          <a:solidFill>
                            <a:schemeClr val="bg1"/>
                          </a:solidFill>
                          <a:effectLst/>
                          <a:latin typeface="Montserrat" panose="00000500000000000000" pitchFamily="2" charset="0"/>
                          <a:ea typeface="Times New Roman" panose="02020603050405020304" pitchFamily="18" charset="0"/>
                        </a:rPr>
                        <a:t>BBQ</a:t>
                      </a:r>
                    </a:p>
                    <a:p>
                      <a:pPr algn="ctr"/>
                      <a:endParaRPr lang="en-US" sz="1800" b="0" dirty="0"/>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000" b="0" u="none" dirty="0">
                        <a:solidFill>
                          <a:schemeClr val="bg1"/>
                        </a:solidFill>
                        <a:effectLst/>
                        <a:latin typeface="Montserrat" panose="00000500000000000000" pitchFamily="2" charset="0"/>
                        <a:ea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0" u="none" dirty="0">
                          <a:solidFill>
                            <a:schemeClr val="bg1"/>
                          </a:solidFill>
                          <a:effectLst/>
                          <a:latin typeface="Montserrat" panose="00000500000000000000" pitchFamily="2" charset="0"/>
                          <a:ea typeface="Times New Roman" panose="02020603050405020304" pitchFamily="18" charset="0"/>
                        </a:rPr>
                        <a:t>Autumnal</a:t>
                      </a:r>
                    </a:p>
                    <a:p>
                      <a:pPr algn="ctr"/>
                      <a:endParaRPr lang="en-US" sz="1000" b="0" dirty="0"/>
                    </a:p>
                  </a:txBody>
                  <a:tcPr anchor="ctr">
                    <a:lnL w="12700" cap="flat" cmpd="sng" algn="ctr">
                      <a:solidFill>
                        <a:schemeClr val="bg1"/>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1781684"/>
                  </a:ext>
                </a:extLst>
              </a:tr>
              <a:tr h="79881">
                <a:tc gridSpan="5">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endParaRPr kumimoji="0" lang="en-US" sz="500" b="1" i="0" u="none" strike="noStrike" kern="1200" cap="none" spc="0" normalizeH="0" baseline="0" noProof="0" dirty="0">
                        <a:ln>
                          <a:noFill/>
                        </a:ln>
                        <a:solidFill>
                          <a:prstClr val="black"/>
                        </a:solidFill>
                        <a:effectLst/>
                        <a:uLnTx/>
                        <a:uFillTx/>
                        <a:latin typeface="Montserrat" panose="00000500000000000000" pitchFamily="2" charset="0"/>
                        <a:ea typeface="Times New Roman" panose="02020603050405020304" pitchFamily="18" charset="0"/>
                        <a:cs typeface="+mn-cs"/>
                      </a:endParaRPr>
                    </a:p>
                  </a:txBody>
                  <a:tcPr marL="0" marR="0" marT="0" marB="0" anchor="b">
                    <a:lnL w="12700" cap="flat" cmpd="sng" algn="ctr">
                      <a:noFill/>
                      <a:prstDash val="sysDot"/>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n-US"/>
                    </a:p>
                  </a:txBody>
                  <a:tcPr>
                    <a:lnL w="12700" cap="flat" cmpd="sng" algn="ctr">
                      <a:solidFill>
                        <a:schemeClr val="bg1"/>
                      </a:solid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83123166"/>
                  </a:ext>
                </a:extLst>
              </a:tr>
              <a:tr h="279698">
                <a:tc gridSpan="5">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kumimoji="0" lang="en-US" sz="1200" b="1" i="0" u="none" strike="noStrike" kern="1200" cap="none" spc="300" normalizeH="0" baseline="0" noProof="0" dirty="0">
                          <a:ln>
                            <a:noFill/>
                          </a:ln>
                          <a:solidFill>
                            <a:prstClr val="white"/>
                          </a:solidFill>
                          <a:effectLst/>
                          <a:uLnTx/>
                          <a:uFillTx/>
                          <a:latin typeface="Montserrat" panose="00000500000000000000" pitchFamily="2" charset="0"/>
                          <a:ea typeface="Times New Roman" panose="02020603050405020304" pitchFamily="18" charset="0"/>
                          <a:cs typeface="+mn-cs"/>
                        </a:rPr>
                        <a:t>Ladle</a:t>
                      </a:r>
                      <a:endParaRPr kumimoji="0" lang="en-US" sz="1000" b="1" i="0" u="none" strike="noStrike" kern="1200" cap="none" spc="0" normalizeH="0" baseline="0" noProof="0" dirty="0">
                        <a:ln>
                          <a:noFill/>
                        </a:ln>
                        <a:solidFill>
                          <a:prstClr val="black"/>
                        </a:solidFill>
                        <a:effectLst/>
                        <a:uLnTx/>
                        <a:uFillTx/>
                        <a:latin typeface="Montserrat" panose="00000500000000000000" pitchFamily="2" charset="0"/>
                        <a:ea typeface="Times New Roman" panose="02020603050405020304" pitchFamily="18" charset="0"/>
                        <a:cs typeface="+mn-cs"/>
                      </a:endParaRPr>
                    </a:p>
                  </a:txBody>
                  <a:tcPr marL="0" marR="0" marT="0" marB="0" anchor="b">
                    <a:lnL w="12700" cap="flat" cmpd="sng" algn="ctr">
                      <a:noFill/>
                      <a:prstDash val="sysDot"/>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solidFill>
                  </a:tcPr>
                </a:tc>
                <a:tc hMerge="1">
                  <a:txBody>
                    <a:bodyPr/>
                    <a:lstStyle/>
                    <a:p>
                      <a:pPr marL="0" marR="0" lvl="0" indent="0" algn="l" defTabSz="514807" rtl="0" eaLnBrk="1" fontAlgn="auto" latinLnBrk="0" hangingPunct="1">
                        <a:lnSpc>
                          <a:spcPct val="100000"/>
                        </a:lnSpc>
                        <a:spcBef>
                          <a:spcPts val="0"/>
                        </a:spcBef>
                        <a:spcAft>
                          <a:spcPts val="1200"/>
                        </a:spcAft>
                        <a:buClrTx/>
                        <a:buSzTx/>
                        <a:buFont typeface="Arial" panose="020B0604020202020204" pitchFamily="34" charset="0"/>
                        <a:buNone/>
                        <a:tabLst/>
                        <a:defRPr/>
                      </a:pPr>
                      <a:endParaRPr lang="en-US" sz="1000" u="none" kern="1200" dirty="0">
                        <a:solidFill>
                          <a:schemeClr val="bg1"/>
                        </a:solidFill>
                        <a:effectLst/>
                        <a:latin typeface="Montserrat" panose="00000500000000000000" pitchFamily="2" charset="0"/>
                        <a:ea typeface="+mn-ea"/>
                        <a:cs typeface="+mn-cs"/>
                      </a:endParaRPr>
                    </a:p>
                  </a:txBody>
                  <a:tcPr>
                    <a:lnL w="12700" cap="flat" cmpd="sng" algn="ctr">
                      <a:noFill/>
                      <a:prstDash val="sysDot"/>
                      <a:round/>
                      <a:headEnd type="none" w="med" len="med"/>
                      <a:tailEnd type="none" w="med" len="med"/>
                    </a:lnL>
                    <a:lnR w="12700" cmpd="sng">
                      <a:noFill/>
                    </a:lnR>
                    <a:lnTlToBr w="12700" cmpd="sng">
                      <a:noFill/>
                      <a:prstDash val="solid"/>
                    </a:lnTlToBr>
                    <a:lnBlToTr w="12700" cmpd="sng">
                      <a:noFill/>
                      <a:prstDash val="solid"/>
                    </a:lnBlToTr>
                    <a:noFill/>
                  </a:tcPr>
                </a:tc>
                <a:tc hMerge="1">
                  <a:txBody>
                    <a:bodyPr/>
                    <a:lstStyle/>
                    <a:p>
                      <a:pPr marL="0" marR="0" lvl="0" indent="0" algn="l" defTabSz="514807" rtl="0" eaLnBrk="1" fontAlgn="auto" latinLnBrk="0" hangingPunct="1">
                        <a:lnSpc>
                          <a:spcPct val="100000"/>
                        </a:lnSpc>
                        <a:spcBef>
                          <a:spcPts val="0"/>
                        </a:spcBef>
                        <a:spcAft>
                          <a:spcPts val="1200"/>
                        </a:spcAft>
                        <a:buClrTx/>
                        <a:buSzTx/>
                        <a:buFont typeface="Arial" panose="020B0604020202020204" pitchFamily="34" charset="0"/>
                        <a:buNone/>
                        <a:tabLst/>
                        <a:defRPr/>
                      </a:pPr>
                      <a:endParaRPr lang="en-US" sz="1000" u="none" kern="1200" dirty="0">
                        <a:solidFill>
                          <a:schemeClr val="bg1"/>
                        </a:solidFill>
                        <a:effectLst/>
                        <a:latin typeface="Montserrat" panose="00000500000000000000" pitchFamily="2" charset="0"/>
                        <a:ea typeface="+mn-ea"/>
                        <a:cs typeface="+mn-cs"/>
                      </a:endParaRPr>
                    </a:p>
                  </a:txBody>
                  <a:tcPr>
                    <a:lnL w="12700" cap="flat" cmpd="sng" algn="ctr">
                      <a:noFill/>
                      <a:prstDash val="sysDot"/>
                      <a:round/>
                      <a:headEnd type="none" w="med" len="med"/>
                      <a:tailEnd type="none" w="med" len="med"/>
                    </a:lnL>
                    <a:lnR w="12700" cmpd="sng">
                      <a:noFill/>
                    </a:lnR>
                    <a:lnTlToBr w="12700" cmpd="sng">
                      <a:noFill/>
                      <a:prstDash val="solid"/>
                    </a:lnTlToBr>
                    <a:lnBlToTr w="12700" cmpd="sng">
                      <a:noFill/>
                      <a:prstDash val="solid"/>
                    </a:lnBlToTr>
                    <a:noFill/>
                  </a:tcPr>
                </a:tc>
                <a:tc hMerge="1">
                  <a:txBody>
                    <a:bodyPr/>
                    <a:lstStyle/>
                    <a:p>
                      <a:pPr marL="0" marR="0" lvl="0" indent="0" algn="l" defTabSz="514807" rtl="0" eaLnBrk="1" fontAlgn="auto" latinLnBrk="0" hangingPunct="1">
                        <a:lnSpc>
                          <a:spcPct val="100000"/>
                        </a:lnSpc>
                        <a:spcBef>
                          <a:spcPts val="0"/>
                        </a:spcBef>
                        <a:spcAft>
                          <a:spcPts val="1200"/>
                        </a:spcAft>
                        <a:buClrTx/>
                        <a:buSzTx/>
                        <a:buFont typeface="Arial" panose="020B0604020202020204" pitchFamily="34" charset="0"/>
                        <a:buNone/>
                        <a:tabLst/>
                        <a:defRPr/>
                      </a:pPr>
                      <a:endParaRPr lang="en-US" sz="1000" u="none" kern="1200" dirty="0">
                        <a:solidFill>
                          <a:schemeClr val="bg1"/>
                        </a:solidFill>
                        <a:effectLst/>
                        <a:latin typeface="Montserrat" panose="00000500000000000000" pitchFamily="2" charset="0"/>
                        <a:ea typeface="+mn-ea"/>
                        <a:cs typeface="+mn-cs"/>
                      </a:endParaRPr>
                    </a:p>
                  </a:txBody>
                  <a:tcPr>
                    <a:lnL w="12700" cap="flat" cmpd="sng" algn="ctr">
                      <a:noFill/>
                      <a:prstDash val="sysDot"/>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l" defTabSz="514807" rtl="0" eaLnBrk="1" fontAlgn="auto" latinLnBrk="0" hangingPunct="1">
                        <a:lnSpc>
                          <a:spcPct val="100000"/>
                        </a:lnSpc>
                        <a:spcBef>
                          <a:spcPts val="0"/>
                        </a:spcBef>
                        <a:spcAft>
                          <a:spcPts val="1200"/>
                        </a:spcAft>
                        <a:buClrTx/>
                        <a:buSzTx/>
                        <a:buFont typeface="Arial" panose="020B0604020202020204" pitchFamily="34" charset="0"/>
                        <a:buNone/>
                        <a:tabLst/>
                        <a:defRPr/>
                      </a:pPr>
                      <a:endParaRPr lang="en-US" sz="1000" u="none" kern="1200" dirty="0">
                        <a:solidFill>
                          <a:schemeClr val="bg1"/>
                        </a:solidFill>
                        <a:effectLst/>
                        <a:latin typeface="Montserrat" panose="00000500000000000000" pitchFamily="2" charset="0"/>
                        <a:ea typeface="+mn-ea"/>
                        <a:cs typeface="+mn-cs"/>
                      </a:endParaRPr>
                    </a:p>
                  </a:txBody>
                  <a:tcPr>
                    <a:lnL w="12700" cap="flat" cmpd="sng" algn="ctr">
                      <a:noFill/>
                      <a:prstDash val="sysDot"/>
                      <a:round/>
                      <a:headEnd type="none" w="med" len="med"/>
                      <a:tailEnd type="none" w="med" len="med"/>
                    </a:lnL>
                    <a:lnR w="12700" cmpd="sng">
                      <a:noFill/>
                    </a:lnR>
                    <a:lnTlToBr w="12700" cmpd="sng">
                      <a:noFill/>
                      <a:prstDash val="solid"/>
                    </a:lnTlToBr>
                    <a:lnBlToTr w="12700" cmpd="sng">
                      <a:noFill/>
                      <a:prstDash val="solid"/>
                    </a:lnBlToTr>
                    <a:noFill/>
                  </a:tcPr>
                </a:tc>
                <a:extLst>
                  <a:ext uri="{0D108BD9-81ED-4DB2-BD59-A6C34878D82A}">
                    <a16:rowId xmlns:a16="http://schemas.microsoft.com/office/drawing/2014/main" val="3705527626"/>
                  </a:ext>
                </a:extLst>
              </a:tr>
              <a:tr h="839092">
                <a:tc>
                  <a:txBody>
                    <a:bodyPr/>
                    <a:lstStyle/>
                    <a:p>
                      <a:pPr marL="0" marR="0" indent="0" algn="ctr">
                        <a:lnSpc>
                          <a:spcPct val="100000"/>
                        </a:lnSpc>
                        <a:spcBef>
                          <a:spcPts val="0"/>
                        </a:spcBef>
                        <a:spcAft>
                          <a:spcPts val="600"/>
                        </a:spcAft>
                        <a:buFont typeface="Arial" panose="020B0604020202020204" pitchFamily="34" charset="0"/>
                        <a:buNone/>
                      </a:pPr>
                      <a:r>
                        <a:rPr lang="en-US" sz="1000" b="0" u="none" dirty="0">
                          <a:solidFill>
                            <a:schemeClr val="bg1"/>
                          </a:solidFill>
                          <a:effectLst/>
                          <a:latin typeface="Montserrat" panose="00000500000000000000" pitchFamily="2" charset="0"/>
                          <a:ea typeface="Times New Roman" panose="02020603050405020304" pitchFamily="18" charset="0"/>
                        </a:rPr>
                        <a:t>Lemon Chicken and Orzo</a:t>
                      </a:r>
                    </a:p>
                  </a:txBody>
                  <a:tcPr>
                    <a:lnL w="12700" cap="flat" cmpd="sng" algn="ctr">
                      <a:noFill/>
                      <a:prstDash val="sys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000" b="0" u="none" dirty="0">
                          <a:solidFill>
                            <a:schemeClr val="bg1"/>
                          </a:solidFill>
                          <a:effectLst/>
                          <a:latin typeface="Montserrat" panose="00000500000000000000" pitchFamily="2" charset="0"/>
                          <a:ea typeface="Times New Roman" panose="02020603050405020304" pitchFamily="18" charset="0"/>
                        </a:rPr>
                        <a:t>Lemon Chicken and Orzo</a:t>
                      </a:r>
                    </a:p>
                    <a:p>
                      <a:pPr marL="0" marR="0" indent="0" algn="ctr">
                        <a:lnSpc>
                          <a:spcPct val="100000"/>
                        </a:lnSpc>
                        <a:spcBef>
                          <a:spcPts val="0"/>
                        </a:spcBef>
                        <a:spcAft>
                          <a:spcPts val="600"/>
                        </a:spcAft>
                        <a:buFont typeface="Arial" panose="020B0604020202020204" pitchFamily="34" charset="0"/>
                        <a:buNone/>
                      </a:pPr>
                      <a:endParaRPr lang="en-US" sz="1000" b="0" u="none" dirty="0">
                        <a:solidFill>
                          <a:schemeClr val="bg1"/>
                        </a:solidFill>
                        <a:effectLst/>
                        <a:latin typeface="Montserrat" panose="00000500000000000000" pitchFamily="2" charset="0"/>
                        <a:ea typeface="Times New Roman" panose="02020603050405020304" pitchFamily="18" charset="0"/>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000" b="0" u="none" dirty="0">
                          <a:solidFill>
                            <a:schemeClr val="bg1"/>
                          </a:solidFill>
                          <a:effectLst/>
                          <a:latin typeface="Montserrat" panose="00000500000000000000" pitchFamily="2" charset="0"/>
                          <a:ea typeface="Times New Roman" panose="02020603050405020304" pitchFamily="18" charset="0"/>
                        </a:rPr>
                        <a:t>Lemon Chicken and Orzo</a:t>
                      </a:r>
                    </a:p>
                    <a:p>
                      <a:pPr marL="0" marR="0" indent="0" algn="ctr">
                        <a:lnSpc>
                          <a:spcPct val="100000"/>
                        </a:lnSpc>
                        <a:spcBef>
                          <a:spcPts val="0"/>
                        </a:spcBef>
                        <a:spcAft>
                          <a:spcPts val="600"/>
                        </a:spcAft>
                        <a:buFont typeface="Arial" panose="020B0604020202020204" pitchFamily="34" charset="0"/>
                        <a:buNone/>
                      </a:pPr>
                      <a:endParaRPr lang="en-US" sz="1000" u="none" kern="1200" dirty="0">
                        <a:solidFill>
                          <a:schemeClr val="bg1"/>
                        </a:solidFill>
                        <a:effectLst/>
                        <a:latin typeface="Montserrat" panose="00000500000000000000" pitchFamily="2" charset="0"/>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000" b="0" u="none" dirty="0">
                          <a:solidFill>
                            <a:schemeClr val="bg1"/>
                          </a:solidFill>
                          <a:effectLst/>
                          <a:latin typeface="Montserrat" panose="00000500000000000000" pitchFamily="2" charset="0"/>
                          <a:ea typeface="Times New Roman" panose="02020603050405020304" pitchFamily="18" charset="0"/>
                        </a:rPr>
                        <a:t>Lemon Chicken and Orzo</a:t>
                      </a:r>
                    </a:p>
                    <a:p>
                      <a:pPr marL="0" marR="0" lvl="0" indent="0" algn="ct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endParaRPr lang="en-US" sz="1000" u="none" kern="1200" dirty="0">
                        <a:solidFill>
                          <a:schemeClr val="bg1"/>
                        </a:solidFill>
                        <a:effectLst/>
                        <a:latin typeface="Montserrat" panose="00000500000000000000" pitchFamily="2" charset="0"/>
                        <a:ea typeface="+mn-ea"/>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sz="1000" b="0" u="none" dirty="0">
                          <a:solidFill>
                            <a:schemeClr val="bg1"/>
                          </a:solidFill>
                          <a:effectLst/>
                          <a:latin typeface="Montserrat" panose="00000500000000000000" pitchFamily="2" charset="0"/>
                          <a:ea typeface="Times New Roman" panose="02020603050405020304" pitchFamily="18" charset="0"/>
                        </a:rPr>
                        <a:t>Lemon Chicken and Orzo</a:t>
                      </a:r>
                    </a:p>
                    <a:p>
                      <a:pPr marL="0" marR="0" indent="0" algn="ctr">
                        <a:lnSpc>
                          <a:spcPct val="100000"/>
                        </a:lnSpc>
                        <a:spcBef>
                          <a:spcPts val="0"/>
                        </a:spcBef>
                        <a:spcAft>
                          <a:spcPts val="600"/>
                        </a:spcAft>
                        <a:buFont typeface="Arial" panose="020B0604020202020204" pitchFamily="34" charset="0"/>
                        <a:buNone/>
                      </a:pPr>
                      <a:endParaRPr lang="en-US" sz="1000" u="none" kern="1200" dirty="0">
                        <a:solidFill>
                          <a:schemeClr val="bg1"/>
                        </a:solidFill>
                        <a:effectLst/>
                        <a:latin typeface="Montserrat" panose="00000500000000000000" pitchFamily="2" charset="0"/>
                        <a:ea typeface="+mn-ea"/>
                        <a:cs typeface="+mn-cs"/>
                      </a:endParaRPr>
                    </a:p>
                  </a:txBody>
                  <a:tcPr>
                    <a:lnL w="12700" cap="flat" cmpd="sng" algn="ctr">
                      <a:solidFill>
                        <a:schemeClr val="bg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80084457"/>
                  </a:ext>
                </a:extLst>
              </a:tr>
            </a:tbl>
          </a:graphicData>
        </a:graphic>
      </p:graphicFrame>
      <p:sp>
        <p:nvSpPr>
          <p:cNvPr id="8" name="TextBox 7">
            <a:extLst>
              <a:ext uri="{FF2B5EF4-FFF2-40B4-BE49-F238E27FC236}">
                <a16:creationId xmlns:a16="http://schemas.microsoft.com/office/drawing/2014/main" id="{EFD0448C-30E8-9BDD-022F-56CA6813374C}"/>
              </a:ext>
            </a:extLst>
          </p:cNvPr>
          <p:cNvSpPr txBox="1"/>
          <p:nvPr/>
        </p:nvSpPr>
        <p:spPr>
          <a:xfrm>
            <a:off x="243075" y="1693159"/>
            <a:ext cx="2983702" cy="276999"/>
          </a:xfrm>
          <a:prstGeom prst="rect">
            <a:avLst/>
          </a:prstGeom>
          <a:noFill/>
        </p:spPr>
        <p:txBody>
          <a:bodyPr wrap="square">
            <a:spAutoFit/>
          </a:bodyPr>
          <a:lstStyle/>
          <a:p>
            <a:pPr algn="ctr"/>
            <a:r>
              <a:rPr lang="en-US" sz="1200" spc="300" dirty="0">
                <a:solidFill>
                  <a:schemeClr val="bg1"/>
                </a:solidFill>
                <a:latin typeface="Montserrat" panose="00000500000000000000" pitchFamily="2" charset="0"/>
              </a:rPr>
              <a:t>HIGHLIGHTS</a:t>
            </a:r>
            <a:endParaRPr lang="en-US" sz="1200" dirty="0"/>
          </a:p>
        </p:txBody>
      </p:sp>
      <p:sp>
        <p:nvSpPr>
          <p:cNvPr id="16" name="TextBox 15">
            <a:hlinkClick r:id="rId3" action="ppaction://hlinksldjump"/>
            <a:extLst>
              <a:ext uri="{FF2B5EF4-FFF2-40B4-BE49-F238E27FC236}">
                <a16:creationId xmlns:a16="http://schemas.microsoft.com/office/drawing/2014/main" id="{75AC97CF-2990-CDB9-1C96-3008CC6AA1FA}"/>
              </a:ext>
            </a:extLst>
          </p:cNvPr>
          <p:cNvSpPr txBox="1"/>
          <p:nvPr/>
        </p:nvSpPr>
        <p:spPr>
          <a:xfrm>
            <a:off x="164306" y="4106422"/>
            <a:ext cx="3136107" cy="369332"/>
          </a:xfrm>
          <a:prstGeom prst="rect">
            <a:avLst/>
          </a:prstGeom>
          <a:solidFill>
            <a:schemeClr val="bg1"/>
          </a:solidFill>
        </p:spPr>
        <p:txBody>
          <a:bodyPr wrap="square" rtlCol="0">
            <a:spAutoFit/>
          </a:bodyPr>
          <a:lstStyle/>
          <a:p>
            <a:pPr algn="ctr"/>
            <a:r>
              <a:rPr lang="en-US" dirty="0">
                <a:latin typeface="Montserrat" panose="00000500000000000000" pitchFamily="2" charset="0"/>
              </a:rPr>
              <a:t>BREAKFAST</a:t>
            </a:r>
          </a:p>
        </p:txBody>
      </p:sp>
      <p:sp>
        <p:nvSpPr>
          <p:cNvPr id="17" name="TextBox 16">
            <a:hlinkClick r:id="rId4" action="ppaction://hlinksldjump"/>
            <a:extLst>
              <a:ext uri="{FF2B5EF4-FFF2-40B4-BE49-F238E27FC236}">
                <a16:creationId xmlns:a16="http://schemas.microsoft.com/office/drawing/2014/main" id="{8822F339-9877-B09F-4884-E3816202FD6E}"/>
              </a:ext>
            </a:extLst>
          </p:cNvPr>
          <p:cNvSpPr txBox="1"/>
          <p:nvPr/>
        </p:nvSpPr>
        <p:spPr>
          <a:xfrm>
            <a:off x="164305" y="4574520"/>
            <a:ext cx="3136107" cy="369332"/>
          </a:xfrm>
          <a:prstGeom prst="rect">
            <a:avLst/>
          </a:prstGeom>
          <a:solidFill>
            <a:schemeClr val="bg1"/>
          </a:solidFill>
        </p:spPr>
        <p:txBody>
          <a:bodyPr wrap="square" rtlCol="0">
            <a:spAutoFit/>
          </a:bodyPr>
          <a:lstStyle/>
          <a:p>
            <a:pPr algn="ctr"/>
            <a:r>
              <a:rPr lang="en-US" dirty="0">
                <a:latin typeface="Montserrat" panose="00000500000000000000" pitchFamily="2" charset="0"/>
              </a:rPr>
              <a:t>FULL EXPLORE</a:t>
            </a:r>
          </a:p>
        </p:txBody>
      </p:sp>
      <p:sp>
        <p:nvSpPr>
          <p:cNvPr id="18" name="TextBox 17">
            <a:hlinkClick r:id="rId5" action="ppaction://hlinksldjump"/>
            <a:extLst>
              <a:ext uri="{FF2B5EF4-FFF2-40B4-BE49-F238E27FC236}">
                <a16:creationId xmlns:a16="http://schemas.microsoft.com/office/drawing/2014/main" id="{58B7549D-68E4-3FBF-0A24-84238F6EF741}"/>
              </a:ext>
            </a:extLst>
          </p:cNvPr>
          <p:cNvSpPr txBox="1"/>
          <p:nvPr/>
        </p:nvSpPr>
        <p:spPr>
          <a:xfrm>
            <a:off x="181319" y="5042618"/>
            <a:ext cx="3136107" cy="369332"/>
          </a:xfrm>
          <a:prstGeom prst="rect">
            <a:avLst/>
          </a:prstGeom>
          <a:solidFill>
            <a:schemeClr val="bg1"/>
          </a:solidFill>
        </p:spPr>
        <p:txBody>
          <a:bodyPr wrap="square" rtlCol="0">
            <a:spAutoFit/>
          </a:bodyPr>
          <a:lstStyle/>
          <a:p>
            <a:pPr algn="ctr"/>
            <a:r>
              <a:rPr lang="en-US" dirty="0">
                <a:latin typeface="Montserrat" panose="00000500000000000000" pitchFamily="2" charset="0"/>
              </a:rPr>
              <a:t>THE COUNTER</a:t>
            </a:r>
          </a:p>
        </p:txBody>
      </p:sp>
      <p:sp>
        <p:nvSpPr>
          <p:cNvPr id="19" name="TextBox 18">
            <a:hlinkClick r:id="rId6"/>
            <a:extLst>
              <a:ext uri="{FF2B5EF4-FFF2-40B4-BE49-F238E27FC236}">
                <a16:creationId xmlns:a16="http://schemas.microsoft.com/office/drawing/2014/main" id="{74B9239A-64CF-ED87-A275-AEF8574E6E82}"/>
              </a:ext>
            </a:extLst>
          </p:cNvPr>
          <p:cNvSpPr txBox="1"/>
          <p:nvPr/>
        </p:nvSpPr>
        <p:spPr>
          <a:xfrm>
            <a:off x="164305" y="5510716"/>
            <a:ext cx="3136107" cy="369332"/>
          </a:xfrm>
          <a:prstGeom prst="rect">
            <a:avLst/>
          </a:prstGeom>
          <a:solidFill>
            <a:schemeClr val="bg1"/>
          </a:solidFill>
        </p:spPr>
        <p:txBody>
          <a:bodyPr wrap="square" rtlCol="0">
            <a:spAutoFit/>
          </a:bodyPr>
          <a:lstStyle/>
          <a:p>
            <a:pPr algn="ctr"/>
            <a:r>
              <a:rPr lang="en-US" dirty="0">
                <a:latin typeface="Montserrat" panose="00000500000000000000" pitchFamily="2" charset="0"/>
              </a:rPr>
              <a:t>ENERGIZE FOR LIFE</a:t>
            </a:r>
          </a:p>
        </p:txBody>
      </p:sp>
      <p:sp>
        <p:nvSpPr>
          <p:cNvPr id="21" name="TextBox 20">
            <a:extLst>
              <a:ext uri="{FF2B5EF4-FFF2-40B4-BE49-F238E27FC236}">
                <a16:creationId xmlns:a16="http://schemas.microsoft.com/office/drawing/2014/main" id="{DE06067E-EC4D-3C09-907C-BE0024712DF9}"/>
              </a:ext>
            </a:extLst>
          </p:cNvPr>
          <p:cNvSpPr txBox="1"/>
          <p:nvPr/>
        </p:nvSpPr>
        <p:spPr>
          <a:xfrm>
            <a:off x="198332" y="3848612"/>
            <a:ext cx="2983702" cy="276999"/>
          </a:xfrm>
          <a:prstGeom prst="rect">
            <a:avLst/>
          </a:prstGeom>
          <a:noFill/>
        </p:spPr>
        <p:txBody>
          <a:bodyPr wrap="square">
            <a:spAutoFit/>
          </a:bodyPr>
          <a:lstStyle/>
          <a:p>
            <a:pPr algn="ctr"/>
            <a:r>
              <a:rPr lang="en-US" sz="1200" spc="300" dirty="0">
                <a:solidFill>
                  <a:schemeClr val="bg1"/>
                </a:solidFill>
                <a:latin typeface="Montserrat" panose="00000500000000000000" pitchFamily="2" charset="0"/>
              </a:rPr>
              <a:t>MORE MENUS</a:t>
            </a:r>
            <a:endParaRPr lang="en-US" sz="1200" dirty="0"/>
          </a:p>
        </p:txBody>
      </p:sp>
      <p:graphicFrame>
        <p:nvGraphicFramePr>
          <p:cNvPr id="4" name="Table 3">
            <a:extLst>
              <a:ext uri="{FF2B5EF4-FFF2-40B4-BE49-F238E27FC236}">
                <a16:creationId xmlns:a16="http://schemas.microsoft.com/office/drawing/2014/main" id="{BA24A5B4-0045-DEF6-E685-3B0FC228B93F}"/>
              </a:ext>
            </a:extLst>
          </p:cNvPr>
          <p:cNvGraphicFramePr>
            <a:graphicFrameLocks noGrp="1"/>
          </p:cNvGraphicFramePr>
          <p:nvPr>
            <p:extLst>
              <p:ext uri="{D42A27DB-BD31-4B8C-83A1-F6EECF244321}">
                <p14:modId xmlns:p14="http://schemas.microsoft.com/office/powerpoint/2010/main" val="3934287374"/>
              </p:ext>
            </p:extLst>
          </p:nvPr>
        </p:nvGraphicFramePr>
        <p:xfrm>
          <a:off x="3974487" y="2317169"/>
          <a:ext cx="7634737" cy="1107440"/>
        </p:xfrm>
        <a:graphic>
          <a:graphicData uri="http://schemas.openxmlformats.org/drawingml/2006/table">
            <a:tbl>
              <a:tblPr firstRow="1">
                <a:tableStyleId>{9D7B26C5-4107-4FEC-AEDC-1716B250A1EF}</a:tableStyleId>
              </a:tblPr>
              <a:tblGrid>
                <a:gridCol w="1553517">
                  <a:extLst>
                    <a:ext uri="{9D8B030D-6E8A-4147-A177-3AD203B41FA5}">
                      <a16:colId xmlns:a16="http://schemas.microsoft.com/office/drawing/2014/main" val="132349870"/>
                    </a:ext>
                  </a:extLst>
                </a:gridCol>
                <a:gridCol w="1520305">
                  <a:extLst>
                    <a:ext uri="{9D8B030D-6E8A-4147-A177-3AD203B41FA5}">
                      <a16:colId xmlns:a16="http://schemas.microsoft.com/office/drawing/2014/main" val="1602717431"/>
                    </a:ext>
                  </a:extLst>
                </a:gridCol>
                <a:gridCol w="1520305">
                  <a:extLst>
                    <a:ext uri="{9D8B030D-6E8A-4147-A177-3AD203B41FA5}">
                      <a16:colId xmlns:a16="http://schemas.microsoft.com/office/drawing/2014/main" val="396930787"/>
                    </a:ext>
                  </a:extLst>
                </a:gridCol>
                <a:gridCol w="1520305">
                  <a:extLst>
                    <a:ext uri="{9D8B030D-6E8A-4147-A177-3AD203B41FA5}">
                      <a16:colId xmlns:a16="http://schemas.microsoft.com/office/drawing/2014/main" val="1901019510"/>
                    </a:ext>
                  </a:extLst>
                </a:gridCol>
                <a:gridCol w="1520305">
                  <a:extLst>
                    <a:ext uri="{9D8B030D-6E8A-4147-A177-3AD203B41FA5}">
                      <a16:colId xmlns:a16="http://schemas.microsoft.com/office/drawing/2014/main" val="102768031"/>
                    </a:ext>
                  </a:extLst>
                </a:gridCol>
              </a:tblGrid>
              <a:tr h="426720">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b="0" u="none" dirty="0">
                          <a:solidFill>
                            <a:schemeClr val="bg1"/>
                          </a:solidFill>
                          <a:effectLst/>
                          <a:latin typeface="Montserrat" panose="00000500000000000000" pitchFamily="2" charset="0"/>
                          <a:ea typeface="Times New Roman" panose="02020603050405020304" pitchFamily="18" charset="0"/>
                        </a:rPr>
                        <a:t>Western Burger</a:t>
                      </a:r>
                    </a:p>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b="0" u="none" dirty="0">
                          <a:solidFill>
                            <a:schemeClr val="bg1"/>
                          </a:solidFill>
                          <a:effectLst/>
                          <a:latin typeface="Montserrat" panose="00000500000000000000" pitchFamily="2" charset="0"/>
                          <a:ea typeface="Times New Roman" panose="02020603050405020304" pitchFamily="18" charset="0"/>
                        </a:rPr>
                        <a:t>Onion Rings, Bacon, BBQ Sauce, Smoked Gouda, Texas Toast</a:t>
                      </a:r>
                    </a:p>
                  </a:txBody>
                  <a:tcPr marL="45383" marR="45383" marT="0" marB="0" anchor="ctr"/>
                </a:tc>
                <a:tc>
                  <a:txBody>
                    <a:bodyPr/>
                    <a:lstStyle/>
                    <a:p>
                      <a:pPr algn="ctr"/>
                      <a:r>
                        <a:rPr lang="en-US" sz="1100" b="0" dirty="0">
                          <a:ln>
                            <a:noFill/>
                          </a:ln>
                          <a:solidFill>
                            <a:schemeClr val="bg1"/>
                          </a:solidFill>
                          <a:latin typeface="Montserrat" panose="00000500000000000000" pitchFamily="2" charset="0"/>
                        </a:rPr>
                        <a:t>Classic BLT</a:t>
                      </a:r>
                    </a:p>
                  </a:txBody>
                  <a:tcPr marL="45383" marR="45383" marT="0" marB="0" anchor="ctr"/>
                </a:tc>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b="0" u="none" dirty="0">
                          <a:solidFill>
                            <a:schemeClr val="bg1"/>
                          </a:solidFill>
                          <a:effectLst/>
                          <a:latin typeface="Montserrat" panose="00000500000000000000" pitchFamily="2" charset="0"/>
                          <a:ea typeface="Times New Roman" panose="02020603050405020304" pitchFamily="18" charset="0"/>
                        </a:rPr>
                        <a:t>Crispy Chicken Taco</a:t>
                      </a:r>
                    </a:p>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b="0" u="none" dirty="0">
                          <a:solidFill>
                            <a:schemeClr val="bg1"/>
                          </a:solidFill>
                          <a:effectLst/>
                          <a:latin typeface="Montserrat" panose="00000500000000000000" pitchFamily="2" charset="0"/>
                          <a:ea typeface="Times New Roman" panose="02020603050405020304" pitchFamily="18" charset="0"/>
                        </a:rPr>
                        <a:t>Bibb Lettuce, Honey Mustard, Tomato, Flour Tortilla</a:t>
                      </a:r>
                    </a:p>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endParaRPr lang="en-US" sz="1100" b="0" u="none" dirty="0">
                        <a:solidFill>
                          <a:schemeClr val="bg1"/>
                        </a:solidFill>
                        <a:latin typeface="Montserrat" panose="00000500000000000000" pitchFamily="2" charset="0"/>
                      </a:endParaRPr>
                    </a:p>
                  </a:txBody>
                  <a:tcPr marL="45383" marR="45383" marT="0" marB="0" anchor="ctr"/>
                </a:tc>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b="0" u="none" dirty="0">
                          <a:solidFill>
                            <a:schemeClr val="bg1"/>
                          </a:solidFill>
                          <a:effectLst/>
                          <a:latin typeface="Montserrat" panose="00000500000000000000" pitchFamily="2" charset="0"/>
                          <a:ea typeface="Times New Roman" panose="02020603050405020304" pitchFamily="18" charset="0"/>
                        </a:rPr>
                        <a:t>Eggplant Parmesan</a:t>
                      </a:r>
                    </a:p>
                  </a:txBody>
                  <a:tcPr marL="45383" marR="45383" marT="0" marB="0" anchor="ctr"/>
                </a:tc>
                <a:tc>
                  <a:txBody>
                    <a:bodyPr/>
                    <a:lstStyle/>
                    <a:p>
                      <a:pPr marL="0" marR="0" lvl="0" indent="0" algn="ctr" defTabSz="514807"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b="0" u="none" kern="1200" dirty="0">
                          <a:solidFill>
                            <a:schemeClr val="bg1"/>
                          </a:solidFill>
                          <a:effectLst/>
                          <a:latin typeface="Montserrat" panose="00000500000000000000" pitchFamily="2" charset="0"/>
                          <a:ea typeface="+mn-ea"/>
                          <a:cs typeface="+mn-cs"/>
                        </a:rPr>
                        <a:t>Breakfast All Day</a:t>
                      </a:r>
                    </a:p>
                  </a:txBody>
                  <a:tcPr marL="45383" marR="45383" marT="0" marB="0" anchor="ctr"/>
                </a:tc>
                <a:extLst>
                  <a:ext uri="{0D108BD9-81ED-4DB2-BD59-A6C34878D82A}">
                    <a16:rowId xmlns:a16="http://schemas.microsoft.com/office/drawing/2014/main" val="2467062754"/>
                  </a:ext>
                </a:extLst>
              </a:tr>
            </a:tbl>
          </a:graphicData>
        </a:graphic>
      </p:graphicFrame>
      <p:graphicFrame>
        <p:nvGraphicFramePr>
          <p:cNvPr id="2" name="Table 1">
            <a:extLst>
              <a:ext uri="{FF2B5EF4-FFF2-40B4-BE49-F238E27FC236}">
                <a16:creationId xmlns:a16="http://schemas.microsoft.com/office/drawing/2014/main" id="{BFFE49BC-0725-6AB3-52EE-C84F00851202}"/>
              </a:ext>
            </a:extLst>
          </p:cNvPr>
          <p:cNvGraphicFramePr>
            <a:graphicFrameLocks noGrp="1"/>
          </p:cNvGraphicFramePr>
          <p:nvPr>
            <p:extLst>
              <p:ext uri="{D42A27DB-BD31-4B8C-83A1-F6EECF244321}">
                <p14:modId xmlns:p14="http://schemas.microsoft.com/office/powerpoint/2010/main" val="612551955"/>
              </p:ext>
            </p:extLst>
          </p:nvPr>
        </p:nvGraphicFramePr>
        <p:xfrm>
          <a:off x="3708424" y="3987111"/>
          <a:ext cx="8096655" cy="548640"/>
        </p:xfrm>
        <a:graphic>
          <a:graphicData uri="http://schemas.openxmlformats.org/drawingml/2006/table">
            <a:tbl>
              <a:tblPr firstRow="1" bandRow="1">
                <a:tableStyleId>{5C22544A-7EE6-4342-B048-85BDC9FD1C3A}</a:tableStyleId>
              </a:tblPr>
              <a:tblGrid>
                <a:gridCol w="1619331">
                  <a:extLst>
                    <a:ext uri="{9D8B030D-6E8A-4147-A177-3AD203B41FA5}">
                      <a16:colId xmlns:a16="http://schemas.microsoft.com/office/drawing/2014/main" val="1910233396"/>
                    </a:ext>
                  </a:extLst>
                </a:gridCol>
                <a:gridCol w="1619331">
                  <a:extLst>
                    <a:ext uri="{9D8B030D-6E8A-4147-A177-3AD203B41FA5}">
                      <a16:colId xmlns:a16="http://schemas.microsoft.com/office/drawing/2014/main" val="3722047978"/>
                    </a:ext>
                  </a:extLst>
                </a:gridCol>
                <a:gridCol w="1619331">
                  <a:extLst>
                    <a:ext uri="{9D8B030D-6E8A-4147-A177-3AD203B41FA5}">
                      <a16:colId xmlns:a16="http://schemas.microsoft.com/office/drawing/2014/main" val="969795515"/>
                    </a:ext>
                  </a:extLst>
                </a:gridCol>
                <a:gridCol w="1619331">
                  <a:extLst>
                    <a:ext uri="{9D8B030D-6E8A-4147-A177-3AD203B41FA5}">
                      <a16:colId xmlns:a16="http://schemas.microsoft.com/office/drawing/2014/main" val="890684602"/>
                    </a:ext>
                  </a:extLst>
                </a:gridCol>
                <a:gridCol w="1619331">
                  <a:extLst>
                    <a:ext uri="{9D8B030D-6E8A-4147-A177-3AD203B41FA5}">
                      <a16:colId xmlns:a16="http://schemas.microsoft.com/office/drawing/2014/main" val="4072856297"/>
                    </a:ext>
                  </a:extLst>
                </a:gridCol>
              </a:tblGrid>
              <a:tr h="499812">
                <a:tc>
                  <a:txBody>
                    <a:bodyPr/>
                    <a:lstStyle/>
                    <a:p>
                      <a:pPr algn="ctr"/>
                      <a:r>
                        <a:rPr lang="en-US" sz="1000" b="0" dirty="0">
                          <a:latin typeface="Montserrat" panose="00000500000000000000" pitchFamily="2" charset="0"/>
                        </a:rPr>
                        <a:t>Caesar Pizza</a:t>
                      </a:r>
                    </a:p>
                  </a:txBody>
                  <a:tcPr>
                    <a:lnL w="12700" cmpd="sng">
                      <a:noFill/>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000" b="0" dirty="0">
                          <a:latin typeface="Montserrat" panose="00000500000000000000" pitchFamily="2" charset="0"/>
                        </a:rPr>
                        <a:t>Burrata and Tomato Pizza</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000" b="0" dirty="0">
                          <a:latin typeface="Montserrat" panose="00000500000000000000" pitchFamily="2" charset="0"/>
                        </a:rPr>
                        <a:t>Lardon, Poached Egg, Whole Grain Mustard Bechamel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solidFill>
                  </a:tcPr>
                </a:tc>
                <a:tc>
                  <a:txBody>
                    <a:bodyPr/>
                    <a:lstStyle/>
                    <a:p>
                      <a:pPr algn="ctr"/>
                      <a:r>
                        <a:rPr lang="en-US" sz="1000" b="0" dirty="0">
                          <a:latin typeface="Montserrat" panose="00000500000000000000" pitchFamily="2" charset="0"/>
                        </a:rPr>
                        <a:t>Red Curry Shrimp Pizza</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000" b="0" dirty="0">
                          <a:latin typeface="Montserrat" panose="00000500000000000000" pitchFamily="2" charset="0"/>
                        </a:rPr>
                        <a:t>BBQ Chicken Pizza</a:t>
                      </a:r>
                    </a:p>
                  </a:txBody>
                  <a:tcPr>
                    <a:lnL w="12700" cap="flat" cmpd="sng" algn="ctr">
                      <a:noFill/>
                      <a:prstDash val="solid"/>
                      <a:round/>
                      <a:headEnd type="none" w="med" len="med"/>
                      <a:tailEnd type="none" w="med" len="med"/>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243528560"/>
                  </a:ext>
                </a:extLst>
              </a:tr>
            </a:tbl>
          </a:graphicData>
        </a:graphic>
      </p:graphicFrame>
      <p:pic>
        <p:nvPicPr>
          <p:cNvPr id="7" name="Picture 6">
            <a:extLst>
              <a:ext uri="{FF2B5EF4-FFF2-40B4-BE49-F238E27FC236}">
                <a16:creationId xmlns:a16="http://schemas.microsoft.com/office/drawing/2014/main" id="{AEE25392-17AE-4482-B51E-2E6D82C9C59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7357" y="2027082"/>
            <a:ext cx="2216728" cy="1692625"/>
          </a:xfrm>
          <a:prstGeom prst="rect">
            <a:avLst/>
          </a:prstGeom>
        </p:spPr>
      </p:pic>
    </p:spTree>
    <p:extLst>
      <p:ext uri="{BB962C8B-B14F-4D97-AF65-F5344CB8AC3E}">
        <p14:creationId xmlns:p14="http://schemas.microsoft.com/office/powerpoint/2010/main" val="3141435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C25410E1-16F0-3332-1A95-6C3E90B9F0D5}"/>
              </a:ext>
            </a:extLst>
          </p:cNvPr>
          <p:cNvGraphicFramePr>
            <a:graphicFrameLocks noGrp="1"/>
          </p:cNvGraphicFramePr>
          <p:nvPr>
            <p:extLst>
              <p:ext uri="{D42A27DB-BD31-4B8C-83A1-F6EECF244321}">
                <p14:modId xmlns:p14="http://schemas.microsoft.com/office/powerpoint/2010/main" val="1023339851"/>
              </p:ext>
            </p:extLst>
          </p:nvPr>
        </p:nvGraphicFramePr>
        <p:xfrm>
          <a:off x="311162" y="1308274"/>
          <a:ext cx="11569675" cy="4889680"/>
        </p:xfrm>
        <a:graphic>
          <a:graphicData uri="http://schemas.openxmlformats.org/drawingml/2006/table">
            <a:tbl>
              <a:tblPr bandRow="1">
                <a:tableStyleId>{5C22544A-7EE6-4342-B048-85BDC9FD1C3A}</a:tableStyleId>
              </a:tblPr>
              <a:tblGrid>
                <a:gridCol w="2313935">
                  <a:extLst>
                    <a:ext uri="{9D8B030D-6E8A-4147-A177-3AD203B41FA5}">
                      <a16:colId xmlns:a16="http://schemas.microsoft.com/office/drawing/2014/main" val="1731968927"/>
                    </a:ext>
                  </a:extLst>
                </a:gridCol>
                <a:gridCol w="2313935">
                  <a:extLst>
                    <a:ext uri="{9D8B030D-6E8A-4147-A177-3AD203B41FA5}">
                      <a16:colId xmlns:a16="http://schemas.microsoft.com/office/drawing/2014/main" val="1810197533"/>
                    </a:ext>
                  </a:extLst>
                </a:gridCol>
                <a:gridCol w="2313935">
                  <a:extLst>
                    <a:ext uri="{9D8B030D-6E8A-4147-A177-3AD203B41FA5}">
                      <a16:colId xmlns:a16="http://schemas.microsoft.com/office/drawing/2014/main" val="1537128608"/>
                    </a:ext>
                  </a:extLst>
                </a:gridCol>
                <a:gridCol w="2313935">
                  <a:extLst>
                    <a:ext uri="{9D8B030D-6E8A-4147-A177-3AD203B41FA5}">
                      <a16:colId xmlns:a16="http://schemas.microsoft.com/office/drawing/2014/main" val="2554501216"/>
                    </a:ext>
                  </a:extLst>
                </a:gridCol>
                <a:gridCol w="2313935">
                  <a:extLst>
                    <a:ext uri="{9D8B030D-6E8A-4147-A177-3AD203B41FA5}">
                      <a16:colId xmlns:a16="http://schemas.microsoft.com/office/drawing/2014/main" val="131299451"/>
                    </a:ext>
                  </a:extLst>
                </a:gridCol>
              </a:tblGrid>
              <a:tr h="581025">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200" b="0" u="none" dirty="0">
                          <a:solidFill>
                            <a:schemeClr val="bg1"/>
                          </a:solidFill>
                          <a:effectLst/>
                          <a:latin typeface="Montserrat" panose="00000500000000000000" pitchFamily="2" charset="0"/>
                          <a:ea typeface="Times New Roman" panose="02020603050405020304" pitchFamily="18" charset="0"/>
                        </a:rPr>
                        <a:t>MONDAY</a:t>
                      </a:r>
                      <a:br>
                        <a:rPr lang="en-US" sz="1200" b="1" u="none" dirty="0">
                          <a:solidFill>
                            <a:schemeClr val="bg1"/>
                          </a:solidFill>
                          <a:effectLst/>
                          <a:latin typeface="Montserrat" panose="00000500000000000000" pitchFamily="2" charset="0"/>
                          <a:ea typeface="Times New Roman" panose="02020603050405020304" pitchFamily="18" charset="0"/>
                        </a:rPr>
                      </a:br>
                      <a:r>
                        <a:rPr lang="en-US" sz="1200" b="1" u="none" dirty="0">
                          <a:solidFill>
                            <a:schemeClr val="bg1"/>
                          </a:solidFill>
                          <a:effectLst/>
                          <a:latin typeface="Montserrat" panose="00000500000000000000" pitchFamily="2" charset="0"/>
                          <a:ea typeface="Times New Roman" panose="02020603050405020304" pitchFamily="18" charset="0"/>
                        </a:rPr>
                        <a:t>Italian</a:t>
                      </a:r>
                      <a:endParaRPr lang="en-US" sz="1200" b="0" u="none" dirty="0">
                        <a:solidFill>
                          <a:schemeClr val="bg1"/>
                        </a:solidFill>
                        <a:effectLst/>
                        <a:latin typeface="Montserrat" panose="00000500000000000000" pitchFamily="2" charset="0"/>
                        <a:ea typeface="Times New Roman" panose="02020603050405020304" pitchFamily="18" charset="0"/>
                      </a:endParaRPr>
                    </a:p>
                  </a:txBody>
                  <a:tcPr marL="45383" marR="45383" marT="0" marB="0" anchor="ctr">
                    <a:lnL w="12700" cap="flat" cmpd="sng" algn="ctr">
                      <a:noFill/>
                      <a:prstDash val="sys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200" b="0" u="none" dirty="0">
                          <a:solidFill>
                            <a:schemeClr val="bg1"/>
                          </a:solidFill>
                          <a:effectLst/>
                          <a:latin typeface="Montserrat" panose="00000500000000000000" pitchFamily="2" charset="0"/>
                          <a:ea typeface="Times New Roman" panose="02020603050405020304" pitchFamily="18" charset="0"/>
                        </a:rPr>
                        <a:t>TUESDAY</a:t>
                      </a:r>
                    </a:p>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200" b="1" u="none" dirty="0">
                          <a:solidFill>
                            <a:schemeClr val="bg1"/>
                          </a:solidFill>
                          <a:effectLst/>
                          <a:latin typeface="Montserrat" panose="00000500000000000000" pitchFamily="2" charset="0"/>
                          <a:ea typeface="Times New Roman" panose="02020603050405020304" pitchFamily="18" charset="0"/>
                        </a:rPr>
                        <a:t>Southern</a:t>
                      </a:r>
                    </a:p>
                  </a:txBody>
                  <a:tcPr marL="45383" marR="453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200" b="0" u="none" dirty="0">
                          <a:solidFill>
                            <a:schemeClr val="bg1"/>
                          </a:solidFill>
                          <a:effectLst/>
                          <a:latin typeface="Montserrat" panose="00000500000000000000" pitchFamily="2" charset="0"/>
                          <a:ea typeface="Times New Roman" panose="02020603050405020304" pitchFamily="18" charset="0"/>
                        </a:rPr>
                        <a:t>WEDNESDAY</a:t>
                      </a:r>
                      <a:br>
                        <a:rPr lang="en-US" sz="1200" b="1" u="none" dirty="0">
                          <a:solidFill>
                            <a:schemeClr val="bg1"/>
                          </a:solidFill>
                          <a:effectLst/>
                          <a:latin typeface="Montserrat" panose="00000500000000000000" pitchFamily="2" charset="0"/>
                          <a:ea typeface="Times New Roman" panose="02020603050405020304" pitchFamily="18" charset="0"/>
                        </a:rPr>
                      </a:br>
                      <a:r>
                        <a:rPr lang="en-US" sz="1200" b="1" u="none" dirty="0">
                          <a:solidFill>
                            <a:schemeClr val="bg1"/>
                          </a:solidFill>
                          <a:effectLst/>
                          <a:latin typeface="Montserrat" panose="00000500000000000000" pitchFamily="2" charset="0"/>
                          <a:ea typeface="Times New Roman" panose="02020603050405020304" pitchFamily="18" charset="0"/>
                        </a:rPr>
                        <a:t>Homestyle Cookery</a:t>
                      </a:r>
                      <a:endParaRPr lang="en-US" sz="1200" u="none" dirty="0">
                        <a:solidFill>
                          <a:schemeClr val="bg1"/>
                        </a:solidFill>
                        <a:latin typeface="Montserrat" panose="00000500000000000000" pitchFamily="2" charset="0"/>
                      </a:endParaRPr>
                    </a:p>
                  </a:txBody>
                  <a:tcPr marL="45383" marR="453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200" b="0" u="none" baseline="0" dirty="0">
                          <a:solidFill>
                            <a:schemeClr val="bg1"/>
                          </a:solidFill>
                          <a:effectLst/>
                          <a:latin typeface="Montserrat" panose="00000500000000000000" pitchFamily="2" charset="0"/>
                          <a:ea typeface="Times New Roman" panose="02020603050405020304" pitchFamily="18" charset="0"/>
                        </a:rPr>
                        <a:t>THURSDAY</a:t>
                      </a:r>
                      <a:br>
                        <a:rPr lang="en-US" sz="1200" b="1" u="none" baseline="0" dirty="0">
                          <a:solidFill>
                            <a:schemeClr val="bg1"/>
                          </a:solidFill>
                          <a:effectLst/>
                          <a:latin typeface="Montserrat" panose="00000500000000000000" pitchFamily="2" charset="0"/>
                          <a:ea typeface="Times New Roman" panose="02020603050405020304" pitchFamily="18" charset="0"/>
                        </a:rPr>
                      </a:br>
                      <a:r>
                        <a:rPr lang="en-US" sz="1200" b="1" u="none" baseline="0" dirty="0">
                          <a:solidFill>
                            <a:schemeClr val="bg1"/>
                          </a:solidFill>
                          <a:effectLst/>
                          <a:latin typeface="Montserrat" panose="00000500000000000000" pitchFamily="2" charset="0"/>
                          <a:ea typeface="Times New Roman" panose="02020603050405020304" pitchFamily="18" charset="0"/>
                        </a:rPr>
                        <a:t>BBQ</a:t>
                      </a:r>
                      <a:endParaRPr lang="en-US" sz="1200" b="0" u="none" dirty="0">
                        <a:solidFill>
                          <a:schemeClr val="bg1"/>
                        </a:solidFill>
                        <a:latin typeface="Montserrat" panose="00000500000000000000" pitchFamily="2" charset="0"/>
                      </a:endParaRPr>
                    </a:p>
                  </a:txBody>
                  <a:tcPr marL="45383" marR="453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514807"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200" b="0" u="none" baseline="0" dirty="0">
                          <a:solidFill>
                            <a:schemeClr val="bg1"/>
                          </a:solidFill>
                          <a:effectLst/>
                          <a:latin typeface="Montserrat" panose="00000500000000000000" pitchFamily="2" charset="0"/>
                          <a:ea typeface="Times New Roman" panose="02020603050405020304" pitchFamily="18" charset="0"/>
                        </a:rPr>
                        <a:t>FRIDAY</a:t>
                      </a:r>
                      <a:br>
                        <a:rPr lang="en-US" sz="1200" b="1" u="none" baseline="0" dirty="0">
                          <a:solidFill>
                            <a:schemeClr val="bg1"/>
                          </a:solidFill>
                          <a:effectLst/>
                          <a:latin typeface="Montserrat" panose="00000500000000000000" pitchFamily="2" charset="0"/>
                          <a:ea typeface="Times New Roman" panose="02020603050405020304" pitchFamily="18" charset="0"/>
                        </a:rPr>
                      </a:br>
                      <a:r>
                        <a:rPr lang="en-US" sz="1200" b="1" u="none" baseline="0" dirty="0">
                          <a:solidFill>
                            <a:schemeClr val="bg1"/>
                          </a:solidFill>
                          <a:effectLst/>
                          <a:latin typeface="Montserrat" panose="00000500000000000000" pitchFamily="2" charset="0"/>
                          <a:ea typeface="Times New Roman" panose="02020603050405020304" pitchFamily="18" charset="0"/>
                        </a:rPr>
                        <a:t>Autumnal </a:t>
                      </a:r>
                      <a:endParaRPr lang="en-US" sz="1200" u="none" kern="1200" dirty="0">
                        <a:solidFill>
                          <a:schemeClr val="bg1"/>
                        </a:solidFill>
                        <a:effectLst/>
                        <a:latin typeface="Montserrat" panose="00000500000000000000" pitchFamily="2" charset="0"/>
                        <a:ea typeface="+mn-ea"/>
                        <a:cs typeface="+mn-cs"/>
                      </a:endParaRPr>
                    </a:p>
                  </a:txBody>
                  <a:tcPr marL="45383" marR="45383" marT="0" marB="0" anchor="ctr">
                    <a:lnL w="12700" cap="flat" cmpd="sng" algn="ctr">
                      <a:solidFill>
                        <a:schemeClr val="bg1"/>
                      </a:solidFill>
                      <a:prstDash val="solid"/>
                      <a:round/>
                      <a:headEnd type="none" w="med" len="med"/>
                      <a:tailEnd type="none" w="med" len="med"/>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1781684"/>
                  </a:ext>
                </a:extLst>
              </a:tr>
              <a:tr h="4308655">
                <a:tc>
                  <a:txBody>
                    <a:bodyPr/>
                    <a:lstStyle/>
                    <a:p>
                      <a:pPr marL="0" marR="0" indent="0" algn="ctr">
                        <a:lnSpc>
                          <a:spcPct val="100000"/>
                        </a:lnSpc>
                        <a:spcBef>
                          <a:spcPts val="0"/>
                        </a:spcBef>
                        <a:spcAft>
                          <a:spcPts val="1200"/>
                        </a:spcAft>
                        <a:buFont typeface="Arial" panose="020B0604020202020204" pitchFamily="34" charset="0"/>
                        <a:buNone/>
                      </a:pPr>
                      <a:br>
                        <a:rPr lang="en-US" sz="1100" b="0" u="none" dirty="0">
                          <a:solidFill>
                            <a:schemeClr val="bg1"/>
                          </a:solidFill>
                          <a:effectLst/>
                          <a:latin typeface="Montserrat" panose="00000500000000000000" pitchFamily="2" charset="0"/>
                          <a:ea typeface="Times New Roman" panose="02020603050405020304" pitchFamily="18" charset="0"/>
                        </a:rPr>
                      </a:br>
                      <a:r>
                        <a:rPr lang="en-US" sz="1100" b="0" u="none" dirty="0">
                          <a:solidFill>
                            <a:schemeClr val="bg1"/>
                          </a:solidFill>
                          <a:effectLst/>
                          <a:latin typeface="Montserrat" panose="00000500000000000000" pitchFamily="2" charset="0"/>
                          <a:ea typeface="Times New Roman" panose="02020603050405020304" pitchFamily="18" charset="0"/>
                        </a:rPr>
                        <a:t>Tortellini Bolognese</a:t>
                      </a:r>
                    </a:p>
                    <a:p>
                      <a:pPr marL="0" marR="0" indent="0" algn="ctr">
                        <a:lnSpc>
                          <a:spcPct val="100000"/>
                        </a:lnSpc>
                        <a:spcBef>
                          <a:spcPts val="0"/>
                        </a:spcBef>
                        <a:spcAft>
                          <a:spcPts val="1200"/>
                        </a:spcAft>
                        <a:buFont typeface="Arial" panose="020B0604020202020204" pitchFamily="34" charset="0"/>
                        <a:buNone/>
                      </a:pPr>
                      <a:r>
                        <a:rPr lang="en-US" sz="1100" b="0" u="none" dirty="0">
                          <a:solidFill>
                            <a:schemeClr val="bg1"/>
                          </a:solidFill>
                          <a:effectLst/>
                          <a:latin typeface="Montserrat" panose="00000500000000000000" pitchFamily="2" charset="0"/>
                          <a:ea typeface="Times New Roman" panose="02020603050405020304" pitchFamily="18" charset="0"/>
                        </a:rPr>
                        <a:t>Parmesan Roasted Broccoli with Calabrian Chili Aioli</a:t>
                      </a:r>
                    </a:p>
                    <a:p>
                      <a:pPr marL="0" marR="0" indent="0" algn="ctr">
                        <a:lnSpc>
                          <a:spcPct val="100000"/>
                        </a:lnSpc>
                        <a:spcBef>
                          <a:spcPts val="0"/>
                        </a:spcBef>
                        <a:spcAft>
                          <a:spcPts val="1200"/>
                        </a:spcAft>
                        <a:buFont typeface="Arial" panose="020B0604020202020204" pitchFamily="34" charset="0"/>
                        <a:buNone/>
                      </a:pPr>
                      <a:r>
                        <a:rPr lang="en-US" sz="1100" b="0" u="none" dirty="0">
                          <a:solidFill>
                            <a:schemeClr val="bg1"/>
                          </a:solidFill>
                          <a:effectLst/>
                          <a:latin typeface="Montserrat" panose="00000500000000000000" pitchFamily="2" charset="0"/>
                          <a:ea typeface="Times New Roman" panose="02020603050405020304" pitchFamily="18" charset="0"/>
                        </a:rPr>
                        <a:t>Zucchini, Eggplant, Broccoli Rabe, and Cherry Tomato</a:t>
                      </a:r>
                    </a:p>
                    <a:p>
                      <a:pPr marL="0" marR="0" indent="0" algn="ctr">
                        <a:lnSpc>
                          <a:spcPct val="100000"/>
                        </a:lnSpc>
                        <a:spcBef>
                          <a:spcPts val="0"/>
                        </a:spcBef>
                        <a:spcAft>
                          <a:spcPts val="1200"/>
                        </a:spcAft>
                        <a:buFont typeface="Arial" panose="020B0604020202020204" pitchFamily="34" charset="0"/>
                        <a:buNone/>
                      </a:pPr>
                      <a:endParaRPr lang="en-US" sz="1100" b="0" u="none" dirty="0">
                        <a:solidFill>
                          <a:schemeClr val="bg1"/>
                        </a:solidFill>
                        <a:effectLst/>
                        <a:latin typeface="Montserrat" panose="00000500000000000000" pitchFamily="2" charset="0"/>
                        <a:ea typeface="Times New Roman" panose="02020603050405020304" pitchFamily="18" charset="0"/>
                      </a:endParaRPr>
                    </a:p>
                    <a:p>
                      <a:pPr marL="0" marR="0" indent="0" algn="ctr">
                        <a:lnSpc>
                          <a:spcPct val="100000"/>
                        </a:lnSpc>
                        <a:spcBef>
                          <a:spcPts val="0"/>
                        </a:spcBef>
                        <a:spcAft>
                          <a:spcPts val="1200"/>
                        </a:spcAft>
                        <a:buFont typeface="Arial" panose="020B0604020202020204" pitchFamily="34" charset="0"/>
                        <a:buNone/>
                      </a:pPr>
                      <a:r>
                        <a:rPr lang="en-US" sz="1100" b="0" u="none" dirty="0">
                          <a:solidFill>
                            <a:schemeClr val="bg1"/>
                          </a:solidFill>
                          <a:effectLst/>
                          <a:latin typeface="Montserrat" panose="00000500000000000000" pitchFamily="2" charset="0"/>
                          <a:ea typeface="Times New Roman" panose="02020603050405020304" pitchFamily="18" charset="0"/>
                        </a:rPr>
                        <a:t>Caprese Salad, Garlic Bread</a:t>
                      </a:r>
                    </a:p>
                  </a:txBody>
                  <a:tcPr>
                    <a:lnL w="12700" cap="flat" cmpd="sng" algn="ctr">
                      <a:noFill/>
                      <a:prstDash val="sys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a:lnSpc>
                          <a:spcPct val="100000"/>
                        </a:lnSpc>
                        <a:spcBef>
                          <a:spcPts val="0"/>
                        </a:spcBef>
                        <a:spcAft>
                          <a:spcPts val="1200"/>
                        </a:spcAft>
                        <a:buFont typeface="Arial" panose="020B0604020202020204" pitchFamily="34" charset="0"/>
                        <a:buNone/>
                      </a:pPr>
                      <a:br>
                        <a:rPr lang="en-US" sz="1100" b="0" u="none" dirty="0">
                          <a:solidFill>
                            <a:schemeClr val="bg1"/>
                          </a:solidFill>
                          <a:effectLst/>
                          <a:latin typeface="Montserrat" panose="00000500000000000000" pitchFamily="2" charset="0"/>
                          <a:ea typeface="Times New Roman" panose="02020603050405020304" pitchFamily="18" charset="0"/>
                        </a:rPr>
                      </a:br>
                      <a:r>
                        <a:rPr lang="en-US" sz="1100" b="0" u="none" dirty="0">
                          <a:solidFill>
                            <a:schemeClr val="bg1"/>
                          </a:solidFill>
                          <a:effectLst/>
                          <a:latin typeface="Montserrat" panose="00000500000000000000" pitchFamily="2" charset="0"/>
                          <a:ea typeface="Times New Roman" panose="02020603050405020304" pitchFamily="18" charset="0"/>
                        </a:rPr>
                        <a:t>Nashville Hot Chicken</a:t>
                      </a:r>
                    </a:p>
                    <a:p>
                      <a:pPr marL="0" marR="0" indent="0" algn="ctr">
                        <a:lnSpc>
                          <a:spcPct val="100000"/>
                        </a:lnSpc>
                        <a:spcBef>
                          <a:spcPts val="0"/>
                        </a:spcBef>
                        <a:spcAft>
                          <a:spcPts val="1200"/>
                        </a:spcAft>
                        <a:buFont typeface="Arial" panose="020B0604020202020204" pitchFamily="34" charset="0"/>
                        <a:buNone/>
                      </a:pPr>
                      <a:r>
                        <a:rPr lang="en-US" sz="1100" b="0" u="none" dirty="0">
                          <a:solidFill>
                            <a:schemeClr val="bg1"/>
                          </a:solidFill>
                          <a:effectLst/>
                          <a:latin typeface="Montserrat" panose="00000500000000000000" pitchFamily="2" charset="0"/>
                          <a:ea typeface="Times New Roman" panose="02020603050405020304" pitchFamily="18" charset="0"/>
                        </a:rPr>
                        <a:t>Mac and Cheese</a:t>
                      </a:r>
                    </a:p>
                    <a:p>
                      <a:pPr marL="0" marR="0" indent="0" algn="ctr">
                        <a:lnSpc>
                          <a:spcPct val="100000"/>
                        </a:lnSpc>
                        <a:spcBef>
                          <a:spcPts val="0"/>
                        </a:spcBef>
                        <a:spcAft>
                          <a:spcPts val="1200"/>
                        </a:spcAft>
                        <a:buFont typeface="Arial" panose="020B0604020202020204" pitchFamily="34" charset="0"/>
                        <a:buNone/>
                      </a:pPr>
                      <a:r>
                        <a:rPr lang="en-US" sz="1100" b="0" u="none" dirty="0">
                          <a:solidFill>
                            <a:schemeClr val="bg1"/>
                          </a:solidFill>
                          <a:effectLst/>
                          <a:latin typeface="Montserrat" panose="00000500000000000000" pitchFamily="2" charset="0"/>
                          <a:ea typeface="Times New Roman" panose="02020603050405020304" pitchFamily="18" charset="0"/>
                        </a:rPr>
                        <a:t>Baked Beans</a:t>
                      </a:r>
                    </a:p>
                    <a:p>
                      <a:pPr marL="0" marR="0" indent="0" algn="ctr">
                        <a:lnSpc>
                          <a:spcPct val="100000"/>
                        </a:lnSpc>
                        <a:spcBef>
                          <a:spcPts val="0"/>
                        </a:spcBef>
                        <a:spcAft>
                          <a:spcPts val="1200"/>
                        </a:spcAft>
                        <a:buFont typeface="Arial" panose="020B0604020202020204" pitchFamily="34" charset="0"/>
                        <a:buNone/>
                      </a:pPr>
                      <a:endParaRPr lang="en-US" sz="1100" b="0" u="none" dirty="0">
                        <a:solidFill>
                          <a:schemeClr val="bg1"/>
                        </a:solidFill>
                        <a:effectLst/>
                        <a:latin typeface="Montserrat" panose="00000500000000000000" pitchFamily="2" charset="0"/>
                        <a:ea typeface="Times New Roman" panose="02020603050405020304" pitchFamily="18" charset="0"/>
                      </a:endParaRPr>
                    </a:p>
                    <a:p>
                      <a:pPr marL="0" marR="0" indent="0" algn="ctr">
                        <a:lnSpc>
                          <a:spcPct val="100000"/>
                        </a:lnSpc>
                        <a:spcBef>
                          <a:spcPts val="0"/>
                        </a:spcBef>
                        <a:spcAft>
                          <a:spcPts val="1200"/>
                        </a:spcAft>
                        <a:buFont typeface="Arial" panose="020B0604020202020204" pitchFamily="34" charset="0"/>
                        <a:buNone/>
                      </a:pPr>
                      <a:r>
                        <a:rPr lang="en-US" sz="1100" b="0" u="none" dirty="0">
                          <a:solidFill>
                            <a:schemeClr val="bg1"/>
                          </a:solidFill>
                          <a:effectLst/>
                          <a:latin typeface="Montserrat" panose="00000500000000000000" pitchFamily="2" charset="0"/>
                          <a:ea typeface="Times New Roman" panose="02020603050405020304" pitchFamily="18" charset="0"/>
                        </a:rPr>
                        <a:t>Banana Pudding, Broccoli Salad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a:lnSpc>
                          <a:spcPct val="100000"/>
                        </a:lnSpc>
                        <a:spcBef>
                          <a:spcPts val="0"/>
                        </a:spcBef>
                        <a:spcAft>
                          <a:spcPts val="1200"/>
                        </a:spcAft>
                        <a:buFont typeface="Arial" panose="020B0604020202020204" pitchFamily="34" charset="0"/>
                        <a:buNone/>
                      </a:pPr>
                      <a:r>
                        <a:rPr lang="en-US" sz="1100" u="none" dirty="0">
                          <a:solidFill>
                            <a:schemeClr val="bg1"/>
                          </a:solidFill>
                          <a:latin typeface="Montserrat" panose="00000500000000000000" pitchFamily="2" charset="0"/>
                        </a:rPr>
                        <a:t>Honey Garlic Shrimp</a:t>
                      </a:r>
                    </a:p>
                    <a:p>
                      <a:pPr marL="0" marR="0" indent="0" algn="ctr">
                        <a:lnSpc>
                          <a:spcPct val="100000"/>
                        </a:lnSpc>
                        <a:spcBef>
                          <a:spcPts val="0"/>
                        </a:spcBef>
                        <a:spcAft>
                          <a:spcPts val="1200"/>
                        </a:spcAft>
                        <a:buFont typeface="Arial" panose="020B0604020202020204" pitchFamily="34" charset="0"/>
                        <a:buNone/>
                      </a:pPr>
                      <a:r>
                        <a:rPr lang="en-US" sz="1100" u="none" dirty="0">
                          <a:solidFill>
                            <a:schemeClr val="bg1"/>
                          </a:solidFill>
                          <a:latin typeface="Montserrat" panose="00000500000000000000" pitchFamily="2" charset="0"/>
                        </a:rPr>
                        <a:t>Buffalo Brussel Sprouts</a:t>
                      </a:r>
                    </a:p>
                    <a:p>
                      <a:pPr marL="0" marR="0" indent="0" algn="ctr">
                        <a:lnSpc>
                          <a:spcPct val="100000"/>
                        </a:lnSpc>
                        <a:spcBef>
                          <a:spcPts val="0"/>
                        </a:spcBef>
                        <a:spcAft>
                          <a:spcPts val="1200"/>
                        </a:spcAft>
                        <a:buFont typeface="Arial" panose="020B0604020202020204" pitchFamily="34" charset="0"/>
                        <a:buNone/>
                      </a:pPr>
                      <a:r>
                        <a:rPr lang="en-US" sz="1100" u="none" dirty="0">
                          <a:solidFill>
                            <a:schemeClr val="bg1"/>
                          </a:solidFill>
                          <a:latin typeface="Montserrat" panose="00000500000000000000" pitchFamily="2" charset="0"/>
                        </a:rPr>
                        <a:t>Steamed Rice</a:t>
                      </a:r>
                    </a:p>
                    <a:p>
                      <a:pPr marL="0" marR="0" indent="0" algn="ctr">
                        <a:lnSpc>
                          <a:spcPct val="100000"/>
                        </a:lnSpc>
                        <a:spcBef>
                          <a:spcPts val="0"/>
                        </a:spcBef>
                        <a:spcAft>
                          <a:spcPts val="1200"/>
                        </a:spcAft>
                        <a:buFont typeface="Arial" panose="020B0604020202020204" pitchFamily="34" charset="0"/>
                        <a:buNone/>
                      </a:pPr>
                      <a:endParaRPr lang="en-US" sz="1100" u="none" dirty="0">
                        <a:solidFill>
                          <a:schemeClr val="bg1"/>
                        </a:solidFill>
                        <a:latin typeface="Montserrat" panose="00000500000000000000" pitchFamily="2" charset="0"/>
                      </a:endParaRPr>
                    </a:p>
                    <a:p>
                      <a:pPr marL="0" marR="0" indent="0" algn="ctr">
                        <a:lnSpc>
                          <a:spcPct val="100000"/>
                        </a:lnSpc>
                        <a:spcBef>
                          <a:spcPts val="0"/>
                        </a:spcBef>
                        <a:spcAft>
                          <a:spcPts val="1200"/>
                        </a:spcAft>
                        <a:buFont typeface="Arial" panose="020B0604020202020204" pitchFamily="34" charset="0"/>
                        <a:buNone/>
                      </a:pPr>
                      <a:r>
                        <a:rPr lang="en-US" sz="1100" u="none" dirty="0">
                          <a:solidFill>
                            <a:schemeClr val="bg1"/>
                          </a:solidFill>
                          <a:latin typeface="Montserrat" panose="00000500000000000000" pitchFamily="2" charset="0"/>
                        </a:rPr>
                        <a:t>Fennel-Apple Salad, Multigrain Rolls</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a:lnSpc>
                          <a:spcPct val="100000"/>
                        </a:lnSpc>
                        <a:spcBef>
                          <a:spcPts val="0"/>
                        </a:spcBef>
                        <a:spcAft>
                          <a:spcPts val="1200"/>
                        </a:spcAft>
                        <a:buFont typeface="Arial" panose="020B0604020202020204" pitchFamily="34" charset="0"/>
                        <a:buNone/>
                      </a:pPr>
                      <a:br>
                        <a:rPr lang="en-US" sz="1100" b="0" u="none" dirty="0">
                          <a:solidFill>
                            <a:schemeClr val="bg1"/>
                          </a:solidFill>
                          <a:latin typeface="Montserrat" panose="00000500000000000000" pitchFamily="2" charset="0"/>
                        </a:rPr>
                      </a:br>
                      <a:r>
                        <a:rPr lang="en-US" sz="1100" b="0" u="none" dirty="0">
                          <a:solidFill>
                            <a:schemeClr val="bg1"/>
                          </a:solidFill>
                          <a:latin typeface="Montserrat" panose="00000500000000000000" pitchFamily="2" charset="0"/>
                        </a:rPr>
                        <a:t>Braised BBQ Beef</a:t>
                      </a:r>
                    </a:p>
                    <a:p>
                      <a:pPr marL="0" marR="0" indent="0" algn="ctr">
                        <a:lnSpc>
                          <a:spcPct val="100000"/>
                        </a:lnSpc>
                        <a:spcBef>
                          <a:spcPts val="0"/>
                        </a:spcBef>
                        <a:spcAft>
                          <a:spcPts val="1200"/>
                        </a:spcAft>
                        <a:buFont typeface="Arial" panose="020B0604020202020204" pitchFamily="34" charset="0"/>
                        <a:buNone/>
                      </a:pPr>
                      <a:r>
                        <a:rPr lang="en-US" sz="1100" b="0" u="none" dirty="0">
                          <a:solidFill>
                            <a:schemeClr val="bg1"/>
                          </a:solidFill>
                          <a:latin typeface="Montserrat" panose="00000500000000000000" pitchFamily="2" charset="0"/>
                        </a:rPr>
                        <a:t>Pastrami Spiced Carrots</a:t>
                      </a:r>
                    </a:p>
                    <a:p>
                      <a:pPr marL="0" marR="0" indent="0" algn="ctr">
                        <a:lnSpc>
                          <a:spcPct val="100000"/>
                        </a:lnSpc>
                        <a:spcBef>
                          <a:spcPts val="0"/>
                        </a:spcBef>
                        <a:spcAft>
                          <a:spcPts val="1200"/>
                        </a:spcAft>
                        <a:buFont typeface="Arial" panose="020B0604020202020204" pitchFamily="34" charset="0"/>
                        <a:buNone/>
                      </a:pPr>
                      <a:r>
                        <a:rPr lang="en-US" sz="1100" b="0" u="none" dirty="0">
                          <a:solidFill>
                            <a:schemeClr val="bg1"/>
                          </a:solidFill>
                          <a:latin typeface="Montserrat" panose="00000500000000000000" pitchFamily="2" charset="0"/>
                        </a:rPr>
                        <a:t>Smashed Potatoes</a:t>
                      </a:r>
                    </a:p>
                    <a:p>
                      <a:pPr marL="0" marR="0" indent="0" algn="ctr">
                        <a:lnSpc>
                          <a:spcPct val="100000"/>
                        </a:lnSpc>
                        <a:spcBef>
                          <a:spcPts val="0"/>
                        </a:spcBef>
                        <a:spcAft>
                          <a:spcPts val="1200"/>
                        </a:spcAft>
                        <a:buFont typeface="Arial" panose="020B0604020202020204" pitchFamily="34" charset="0"/>
                        <a:buNone/>
                      </a:pPr>
                      <a:endParaRPr lang="en-US" sz="1100" b="0" u="none" dirty="0">
                        <a:solidFill>
                          <a:schemeClr val="bg1"/>
                        </a:solidFill>
                        <a:latin typeface="Montserrat" panose="00000500000000000000" pitchFamily="2" charset="0"/>
                      </a:endParaRPr>
                    </a:p>
                    <a:p>
                      <a:pPr marL="0" marR="0" indent="0" algn="ctr">
                        <a:lnSpc>
                          <a:spcPct val="100000"/>
                        </a:lnSpc>
                        <a:spcBef>
                          <a:spcPts val="0"/>
                        </a:spcBef>
                        <a:spcAft>
                          <a:spcPts val="1200"/>
                        </a:spcAft>
                        <a:buFont typeface="Arial" panose="020B0604020202020204" pitchFamily="34" charset="0"/>
                        <a:buNone/>
                      </a:pPr>
                      <a:r>
                        <a:rPr lang="en-US" sz="1100" b="0" u="none" dirty="0">
                          <a:solidFill>
                            <a:schemeClr val="bg1"/>
                          </a:solidFill>
                          <a:latin typeface="Montserrat" panose="00000500000000000000" pitchFamily="2" charset="0"/>
                        </a:rPr>
                        <a:t>Corn Bread, Macaroni Salad</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a:lnSpc>
                          <a:spcPct val="100000"/>
                        </a:lnSpc>
                        <a:spcBef>
                          <a:spcPts val="0"/>
                        </a:spcBef>
                        <a:spcAft>
                          <a:spcPts val="1200"/>
                        </a:spcAft>
                        <a:buFont typeface="Arial" panose="020B0604020202020204" pitchFamily="34" charset="0"/>
                        <a:buNone/>
                      </a:pPr>
                      <a:r>
                        <a:rPr lang="en-US" sz="1100" b="0" u="none" dirty="0">
                          <a:solidFill>
                            <a:schemeClr val="bg1"/>
                          </a:solidFill>
                          <a:latin typeface="Montserrat" panose="00000500000000000000" pitchFamily="2" charset="0"/>
                        </a:rPr>
                        <a:t>Grilled Chicken Thighs with Pears and Balsamic Glaze</a:t>
                      </a:r>
                    </a:p>
                    <a:p>
                      <a:pPr marL="0" marR="0" indent="0" algn="ctr">
                        <a:lnSpc>
                          <a:spcPct val="100000"/>
                        </a:lnSpc>
                        <a:spcBef>
                          <a:spcPts val="0"/>
                        </a:spcBef>
                        <a:spcAft>
                          <a:spcPts val="1200"/>
                        </a:spcAft>
                        <a:buFont typeface="Arial" panose="020B0604020202020204" pitchFamily="34" charset="0"/>
                        <a:buNone/>
                      </a:pPr>
                      <a:r>
                        <a:rPr lang="en-US" sz="1100" b="0" u="none" dirty="0">
                          <a:solidFill>
                            <a:schemeClr val="bg1"/>
                          </a:solidFill>
                          <a:latin typeface="Montserrat" panose="00000500000000000000" pitchFamily="2" charset="0"/>
                        </a:rPr>
                        <a:t>Roasted Butternut Squash with Dried Cranberries</a:t>
                      </a:r>
                    </a:p>
                    <a:p>
                      <a:pPr marL="0" marR="0" indent="0" algn="ctr">
                        <a:lnSpc>
                          <a:spcPct val="100000"/>
                        </a:lnSpc>
                        <a:spcBef>
                          <a:spcPts val="0"/>
                        </a:spcBef>
                        <a:spcAft>
                          <a:spcPts val="1200"/>
                        </a:spcAft>
                        <a:buFont typeface="Arial" panose="020B0604020202020204" pitchFamily="34" charset="0"/>
                        <a:buNone/>
                      </a:pPr>
                      <a:r>
                        <a:rPr lang="en-US" sz="1100" b="0" u="none" dirty="0">
                          <a:solidFill>
                            <a:schemeClr val="bg1"/>
                          </a:solidFill>
                          <a:latin typeface="Montserrat" panose="00000500000000000000" pitchFamily="2" charset="0"/>
                        </a:rPr>
                        <a:t>Rice Pilaf</a:t>
                      </a:r>
                    </a:p>
                    <a:p>
                      <a:pPr marL="0" marR="0" indent="0" algn="ctr">
                        <a:lnSpc>
                          <a:spcPct val="100000"/>
                        </a:lnSpc>
                        <a:spcBef>
                          <a:spcPts val="0"/>
                        </a:spcBef>
                        <a:spcAft>
                          <a:spcPts val="1200"/>
                        </a:spcAft>
                        <a:buFont typeface="Arial" panose="020B0604020202020204" pitchFamily="34" charset="0"/>
                        <a:buNone/>
                      </a:pPr>
                      <a:endParaRPr lang="en-US" sz="1100" b="0" u="none" dirty="0">
                        <a:solidFill>
                          <a:schemeClr val="bg1"/>
                        </a:solidFill>
                        <a:latin typeface="Montserrat" panose="00000500000000000000" pitchFamily="2" charset="0"/>
                      </a:endParaRPr>
                    </a:p>
                    <a:p>
                      <a:pPr marL="0" marR="0" indent="0" algn="ctr">
                        <a:lnSpc>
                          <a:spcPct val="100000"/>
                        </a:lnSpc>
                        <a:spcBef>
                          <a:spcPts val="0"/>
                        </a:spcBef>
                        <a:spcAft>
                          <a:spcPts val="1200"/>
                        </a:spcAft>
                        <a:buFont typeface="Arial" panose="020B0604020202020204" pitchFamily="34" charset="0"/>
                        <a:buNone/>
                      </a:pPr>
                      <a:r>
                        <a:rPr lang="en-US" sz="1100" b="0" u="none" dirty="0">
                          <a:solidFill>
                            <a:schemeClr val="bg1"/>
                          </a:solidFill>
                          <a:latin typeface="Montserrat" panose="00000500000000000000" pitchFamily="2" charset="0"/>
                        </a:rPr>
                        <a:t>Apple Coleslaw</a:t>
                      </a:r>
                    </a:p>
                    <a:p>
                      <a:pPr marL="0" marR="0" indent="0" algn="ctr">
                        <a:lnSpc>
                          <a:spcPct val="100000"/>
                        </a:lnSpc>
                        <a:spcBef>
                          <a:spcPts val="0"/>
                        </a:spcBef>
                        <a:spcAft>
                          <a:spcPts val="1200"/>
                        </a:spcAft>
                        <a:buFont typeface="Arial" panose="020B0604020202020204" pitchFamily="34" charset="0"/>
                        <a:buNone/>
                      </a:pPr>
                      <a:endParaRPr lang="en-US" sz="1100" b="0" u="none" dirty="0">
                        <a:solidFill>
                          <a:schemeClr val="bg1"/>
                        </a:solidFill>
                        <a:latin typeface="Montserrat" panose="00000500000000000000" pitchFamily="2" charset="0"/>
                      </a:endParaRPr>
                    </a:p>
                    <a:p>
                      <a:pPr marL="0" marR="0" indent="0" algn="ctr">
                        <a:lnSpc>
                          <a:spcPct val="100000"/>
                        </a:lnSpc>
                        <a:spcBef>
                          <a:spcPts val="0"/>
                        </a:spcBef>
                        <a:spcAft>
                          <a:spcPts val="1200"/>
                        </a:spcAft>
                        <a:buFont typeface="Arial" panose="020B0604020202020204" pitchFamily="34" charset="0"/>
                        <a:buNone/>
                      </a:pPr>
                      <a:r>
                        <a:rPr lang="en-US" sz="1100" b="1" dirty="0">
                          <a:effectLst/>
                          <a:latin typeface="Calibri" panose="020F0502020204030204" pitchFamily="34" charset="0"/>
                          <a:ea typeface="Calibri" panose="020F0502020204030204" pitchFamily="34" charset="0"/>
                        </a:rPr>
                        <a:t> </a:t>
                      </a:r>
                      <a:endParaRPr lang="en-US" sz="1100" b="0" u="none" dirty="0">
                        <a:solidFill>
                          <a:schemeClr val="bg1"/>
                        </a:solidFill>
                        <a:latin typeface="Montserrat" panose="00000500000000000000" pitchFamily="2" charset="0"/>
                      </a:endParaRPr>
                    </a:p>
                    <a:p>
                      <a:pPr marL="0" marR="0" algn="ctr">
                        <a:lnSpc>
                          <a:spcPts val="1080"/>
                        </a:lnSpc>
                        <a:buNone/>
                      </a:pPr>
                      <a:endParaRPr lang="en-US" sz="1100" b="1" dirty="0">
                        <a:effectLst/>
                        <a:latin typeface="Calibri" panose="020F0502020204030204" pitchFamily="34" charset="0"/>
                        <a:ea typeface="Calibri" panose="020F0502020204030204" pitchFamily="34" charset="0"/>
                      </a:endParaRPr>
                    </a:p>
                  </a:txBody>
                  <a:tcPr marL="68580" marR="68580" marT="0" marB="0">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80084457"/>
                  </a:ext>
                </a:extLst>
              </a:tr>
            </a:tbl>
          </a:graphicData>
        </a:graphic>
      </p:graphicFrame>
      <p:sp>
        <p:nvSpPr>
          <p:cNvPr id="9" name="TextBox 8">
            <a:extLst>
              <a:ext uri="{FF2B5EF4-FFF2-40B4-BE49-F238E27FC236}">
                <a16:creationId xmlns:a16="http://schemas.microsoft.com/office/drawing/2014/main" id="{71D2040F-74A0-8197-DB4D-D9C8B60936BA}"/>
              </a:ext>
            </a:extLst>
          </p:cNvPr>
          <p:cNvSpPr txBox="1"/>
          <p:nvPr/>
        </p:nvSpPr>
        <p:spPr>
          <a:xfrm>
            <a:off x="503136" y="390663"/>
            <a:ext cx="3719326" cy="707886"/>
          </a:xfrm>
          <a:prstGeom prst="rect">
            <a:avLst/>
          </a:prstGeom>
          <a:noFill/>
        </p:spPr>
        <p:txBody>
          <a:bodyPr wrap="square" rtlCol="0">
            <a:spAutoFit/>
          </a:bodyPr>
          <a:lstStyle/>
          <a:p>
            <a:r>
              <a:rPr lang="en-US" sz="2400" spc="600" dirty="0">
                <a:solidFill>
                  <a:schemeClr val="bg1"/>
                </a:solidFill>
                <a:latin typeface="Montserrat" panose="00000500000000000000" pitchFamily="2" charset="0"/>
              </a:rPr>
              <a:t>Explore</a:t>
            </a:r>
          </a:p>
          <a:p>
            <a:r>
              <a:rPr lang="en-US" sz="1600" spc="300" dirty="0">
                <a:solidFill>
                  <a:schemeClr val="bg1"/>
                </a:solidFill>
                <a:latin typeface="Montserrat" panose="00000500000000000000" pitchFamily="2" charset="0"/>
              </a:rPr>
              <a:t>October 5</a:t>
            </a:r>
            <a:r>
              <a:rPr lang="en-US" sz="1600" spc="300" baseline="30000" dirty="0">
                <a:solidFill>
                  <a:schemeClr val="bg1"/>
                </a:solidFill>
                <a:latin typeface="Montserrat" panose="00000500000000000000" pitchFamily="2" charset="0"/>
              </a:rPr>
              <a:t>th</a:t>
            </a:r>
            <a:r>
              <a:rPr lang="en-US" sz="1600" spc="300" dirty="0">
                <a:solidFill>
                  <a:schemeClr val="bg1"/>
                </a:solidFill>
                <a:latin typeface="Montserrat" panose="00000500000000000000" pitchFamily="2" charset="0"/>
              </a:rPr>
              <a:t>-9th</a:t>
            </a:r>
            <a:endParaRPr lang="en-US" sz="2400" spc="300"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3895366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0124B-3777-A51E-DE99-39BE345270A9}"/>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16571AF1-9054-B867-6198-C7E16925AE61}"/>
              </a:ext>
            </a:extLst>
          </p:cNvPr>
          <p:cNvGraphicFramePr>
            <a:graphicFrameLocks noGrp="1"/>
          </p:cNvGraphicFramePr>
          <p:nvPr>
            <p:extLst>
              <p:ext uri="{D42A27DB-BD31-4B8C-83A1-F6EECF244321}">
                <p14:modId xmlns:p14="http://schemas.microsoft.com/office/powerpoint/2010/main" val="1623673907"/>
              </p:ext>
            </p:extLst>
          </p:nvPr>
        </p:nvGraphicFramePr>
        <p:xfrm>
          <a:off x="535709" y="1302329"/>
          <a:ext cx="11180240" cy="4885529"/>
        </p:xfrm>
        <a:graphic>
          <a:graphicData uri="http://schemas.openxmlformats.org/drawingml/2006/table">
            <a:tbl>
              <a:tblPr bandRow="1">
                <a:tableStyleId>{5C22544A-7EE6-4342-B048-85BDC9FD1C3A}</a:tableStyleId>
              </a:tblPr>
              <a:tblGrid>
                <a:gridCol w="2147012">
                  <a:extLst>
                    <a:ext uri="{9D8B030D-6E8A-4147-A177-3AD203B41FA5}">
                      <a16:colId xmlns:a16="http://schemas.microsoft.com/office/drawing/2014/main" val="1731968927"/>
                    </a:ext>
                  </a:extLst>
                </a:gridCol>
                <a:gridCol w="2258307">
                  <a:extLst>
                    <a:ext uri="{9D8B030D-6E8A-4147-A177-3AD203B41FA5}">
                      <a16:colId xmlns:a16="http://schemas.microsoft.com/office/drawing/2014/main" val="1810197533"/>
                    </a:ext>
                  </a:extLst>
                </a:gridCol>
                <a:gridCol w="2258307">
                  <a:extLst>
                    <a:ext uri="{9D8B030D-6E8A-4147-A177-3AD203B41FA5}">
                      <a16:colId xmlns:a16="http://schemas.microsoft.com/office/drawing/2014/main" val="1537128608"/>
                    </a:ext>
                  </a:extLst>
                </a:gridCol>
                <a:gridCol w="2258307">
                  <a:extLst>
                    <a:ext uri="{9D8B030D-6E8A-4147-A177-3AD203B41FA5}">
                      <a16:colId xmlns:a16="http://schemas.microsoft.com/office/drawing/2014/main" val="2554501216"/>
                    </a:ext>
                  </a:extLst>
                </a:gridCol>
                <a:gridCol w="2258307">
                  <a:extLst>
                    <a:ext uri="{9D8B030D-6E8A-4147-A177-3AD203B41FA5}">
                      <a16:colId xmlns:a16="http://schemas.microsoft.com/office/drawing/2014/main" val="131299451"/>
                    </a:ext>
                  </a:extLst>
                </a:gridCol>
              </a:tblGrid>
              <a:tr h="278493">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b="1" u="none" dirty="0">
                          <a:solidFill>
                            <a:schemeClr val="bg1"/>
                          </a:solidFill>
                          <a:effectLst/>
                          <a:latin typeface="Montserrat" panose="00000500000000000000" pitchFamily="2" charset="0"/>
                          <a:ea typeface="Times New Roman" panose="02020603050405020304" pitchFamily="18" charset="0"/>
                        </a:rPr>
                        <a:t>MONDAY</a:t>
                      </a:r>
                      <a:endParaRPr lang="en-US" sz="1100" b="0" u="none" dirty="0">
                        <a:solidFill>
                          <a:schemeClr val="bg1"/>
                        </a:solidFill>
                        <a:effectLst/>
                        <a:latin typeface="Montserrat" panose="00000500000000000000" pitchFamily="2" charset="0"/>
                        <a:ea typeface="Times New Roman" panose="02020603050405020304" pitchFamily="18" charset="0"/>
                      </a:endParaRPr>
                    </a:p>
                  </a:txBody>
                  <a:tcPr marL="45383" marR="45383" marT="0" marB="0" anchor="ctr">
                    <a:lnL w="12700" cap="flat" cmpd="sng" algn="ctr">
                      <a:noFill/>
                      <a:prstDash val="sys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b="1" u="none" dirty="0">
                          <a:solidFill>
                            <a:schemeClr val="bg1"/>
                          </a:solidFill>
                          <a:effectLst/>
                          <a:latin typeface="Montserrat" panose="00000500000000000000" pitchFamily="2" charset="0"/>
                          <a:ea typeface="Times New Roman" panose="02020603050405020304" pitchFamily="18" charset="0"/>
                        </a:rPr>
                        <a:t>TUESDAY</a:t>
                      </a:r>
                      <a:endParaRPr lang="en-US" sz="1100" b="0" u="none" dirty="0">
                        <a:solidFill>
                          <a:schemeClr val="bg1"/>
                        </a:solidFill>
                        <a:effectLst/>
                        <a:latin typeface="Montserrat" panose="00000500000000000000" pitchFamily="2" charset="0"/>
                        <a:ea typeface="Times New Roman" panose="02020603050405020304" pitchFamily="18" charset="0"/>
                      </a:endParaRPr>
                    </a:p>
                  </a:txBody>
                  <a:tcPr marL="45383" marR="453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b="1" u="none" dirty="0">
                          <a:solidFill>
                            <a:schemeClr val="bg1"/>
                          </a:solidFill>
                          <a:effectLst/>
                          <a:latin typeface="Montserrat" panose="00000500000000000000" pitchFamily="2" charset="0"/>
                          <a:ea typeface="Times New Roman" panose="02020603050405020304" pitchFamily="18" charset="0"/>
                        </a:rPr>
                        <a:t>WEDNESDAY</a:t>
                      </a:r>
                      <a:endParaRPr lang="en-US" sz="1100" u="none" dirty="0">
                        <a:solidFill>
                          <a:schemeClr val="bg1"/>
                        </a:solidFill>
                        <a:latin typeface="Montserrat" panose="00000500000000000000" pitchFamily="2" charset="0"/>
                      </a:endParaRPr>
                    </a:p>
                  </a:txBody>
                  <a:tcPr marL="45383" marR="453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b="1" u="none" baseline="0" dirty="0">
                          <a:solidFill>
                            <a:schemeClr val="bg1"/>
                          </a:solidFill>
                          <a:effectLst/>
                          <a:latin typeface="Montserrat" panose="00000500000000000000" pitchFamily="2" charset="0"/>
                          <a:ea typeface="Times New Roman" panose="02020603050405020304" pitchFamily="18" charset="0"/>
                        </a:rPr>
                        <a:t>THURSDAY</a:t>
                      </a:r>
                      <a:endParaRPr lang="en-US" sz="1100" b="0" u="none" dirty="0">
                        <a:solidFill>
                          <a:schemeClr val="bg1"/>
                        </a:solidFill>
                        <a:latin typeface="Montserrat" panose="00000500000000000000" pitchFamily="2" charset="0"/>
                      </a:endParaRPr>
                    </a:p>
                  </a:txBody>
                  <a:tcPr marL="45383" marR="453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514807"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b="1" u="none" baseline="0" dirty="0">
                          <a:solidFill>
                            <a:schemeClr val="bg1"/>
                          </a:solidFill>
                          <a:effectLst/>
                          <a:latin typeface="Montserrat" panose="00000500000000000000" pitchFamily="2" charset="0"/>
                          <a:ea typeface="Times New Roman" panose="02020603050405020304" pitchFamily="18" charset="0"/>
                        </a:rPr>
                        <a:t>FRIDAY</a:t>
                      </a:r>
                      <a:endParaRPr lang="en-US" sz="1100" u="none" kern="1200" dirty="0">
                        <a:solidFill>
                          <a:schemeClr val="bg1"/>
                        </a:solidFill>
                        <a:effectLst/>
                        <a:latin typeface="Montserrat" panose="00000500000000000000" pitchFamily="2" charset="0"/>
                        <a:ea typeface="+mn-ea"/>
                        <a:cs typeface="+mn-cs"/>
                      </a:endParaRPr>
                    </a:p>
                  </a:txBody>
                  <a:tcPr marL="45383" marR="45383" marT="0" marB="0" anchor="ctr">
                    <a:lnL w="12700" cap="flat" cmpd="sng" algn="ctr">
                      <a:solidFill>
                        <a:schemeClr val="bg1"/>
                      </a:solidFill>
                      <a:prstDash val="solid"/>
                      <a:round/>
                      <a:headEnd type="none" w="med" len="med"/>
                      <a:tailEnd type="none" w="med" len="med"/>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1781684"/>
                  </a:ext>
                </a:extLst>
              </a:tr>
              <a:tr h="2026651">
                <a:tc gridSpan="5">
                  <a:txBody>
                    <a:bodyPr/>
                    <a:lstStyle/>
                    <a:p>
                      <a:pPr algn="ctr"/>
                      <a:r>
                        <a:rPr lang="en-US" sz="1100" b="1" kern="1200" dirty="0">
                          <a:solidFill>
                            <a:schemeClr val="bg1"/>
                          </a:solidFill>
                          <a:effectLst/>
                          <a:latin typeface="Montserrat" panose="00000500000000000000" pitchFamily="2" charset="0"/>
                          <a:ea typeface="+mn-ea"/>
                          <a:cs typeface="+mn-cs"/>
                        </a:rPr>
                        <a:t>Hot Cereal</a:t>
                      </a:r>
                    </a:p>
                    <a:p>
                      <a:pPr algn="ctr"/>
                      <a:r>
                        <a:rPr lang="en-US" sz="1100" kern="1200" dirty="0">
                          <a:solidFill>
                            <a:schemeClr val="bg1"/>
                          </a:solidFill>
                          <a:effectLst/>
                          <a:latin typeface="Montserrat" panose="00000500000000000000" pitchFamily="2" charset="0"/>
                          <a:ea typeface="+mn-ea"/>
                          <a:cs typeface="+mn-cs"/>
                        </a:rPr>
                        <a:t>Oatmeal, Cream of Wheat</a:t>
                      </a:r>
                    </a:p>
                    <a:p>
                      <a:pPr algn="ctr"/>
                      <a:r>
                        <a:rPr lang="en-US" sz="1100" kern="1200" dirty="0">
                          <a:solidFill>
                            <a:schemeClr val="bg1"/>
                          </a:solidFill>
                          <a:effectLst/>
                          <a:latin typeface="Montserrat" panose="00000500000000000000" pitchFamily="2" charset="0"/>
                          <a:ea typeface="+mn-ea"/>
                          <a:cs typeface="+mn-cs"/>
                        </a:rPr>
                        <a:t>Dried Cranberries, Brown Sugar, Vermont Maple Syrup, Toasted Almonds, Granola, Toasted Puffed Rice, Nori, Chia, Flax Seed</a:t>
                      </a:r>
                      <a:endParaRPr lang="en-US" sz="1100" b="1" kern="1200" dirty="0">
                        <a:solidFill>
                          <a:schemeClr val="bg1"/>
                        </a:solidFill>
                        <a:effectLst/>
                        <a:latin typeface="Montserrat" panose="00000500000000000000" pitchFamily="2" charset="0"/>
                        <a:ea typeface="+mn-ea"/>
                        <a:cs typeface="+mn-cs"/>
                      </a:endParaRPr>
                    </a:p>
                    <a:p>
                      <a:pPr algn="ctr"/>
                      <a:endParaRPr lang="en-US" sz="1100" b="1" kern="1200" dirty="0">
                        <a:solidFill>
                          <a:schemeClr val="bg1"/>
                        </a:solidFill>
                        <a:effectLst/>
                        <a:latin typeface="Montserrat" panose="00000500000000000000" pitchFamily="2" charset="0"/>
                        <a:ea typeface="+mn-ea"/>
                        <a:cs typeface="+mn-cs"/>
                      </a:endParaRPr>
                    </a:p>
                    <a:p>
                      <a:pPr algn="ctr"/>
                      <a:r>
                        <a:rPr lang="en-US" sz="1100" b="1" kern="1200" dirty="0">
                          <a:solidFill>
                            <a:schemeClr val="bg1"/>
                          </a:solidFill>
                          <a:effectLst/>
                          <a:latin typeface="Montserrat" panose="00000500000000000000" pitchFamily="2" charset="0"/>
                          <a:ea typeface="+mn-ea"/>
                          <a:cs typeface="+mn-cs"/>
                        </a:rPr>
                        <a:t>Pastries </a:t>
                      </a:r>
                    </a:p>
                    <a:p>
                      <a:pPr algn="ctr"/>
                      <a:r>
                        <a:rPr lang="en-US" sz="1100" kern="1200" dirty="0">
                          <a:solidFill>
                            <a:schemeClr val="bg1"/>
                          </a:solidFill>
                          <a:effectLst/>
                          <a:latin typeface="Montserrat" panose="00000500000000000000" pitchFamily="2" charset="0"/>
                          <a:ea typeface="+mn-ea"/>
                          <a:cs typeface="+mn-cs"/>
                        </a:rPr>
                        <a:t>Muffins, Danish, Croissants</a:t>
                      </a:r>
                    </a:p>
                    <a:p>
                      <a:pPr algn="ctr"/>
                      <a:r>
                        <a:rPr lang="en-US" sz="1100" kern="1200" dirty="0">
                          <a:solidFill>
                            <a:schemeClr val="bg1"/>
                          </a:solidFill>
                          <a:effectLst/>
                          <a:latin typeface="Montserrat" panose="00000500000000000000" pitchFamily="2" charset="0"/>
                          <a:ea typeface="+mn-ea"/>
                          <a:cs typeface="+mn-cs"/>
                        </a:rPr>
                        <a:t>Seasonal Fruit &amp; Berries, Greek Yogurt, Overnight Oats, Cottage Cheese, Tomato, Assorted Cheese, Bermuda Onion,</a:t>
                      </a:r>
                    </a:p>
                    <a:p>
                      <a:pPr algn="ctr"/>
                      <a:endParaRPr lang="en-US" sz="1100" b="1" kern="1200" dirty="0">
                        <a:solidFill>
                          <a:schemeClr val="bg1"/>
                        </a:solidFill>
                        <a:effectLst/>
                        <a:latin typeface="Montserrat" panose="00000500000000000000" pitchFamily="2" charset="0"/>
                        <a:ea typeface="+mn-ea"/>
                        <a:cs typeface="+mn-cs"/>
                      </a:endParaRPr>
                    </a:p>
                    <a:p>
                      <a:pPr algn="ctr"/>
                      <a:r>
                        <a:rPr lang="en-US" sz="1100" b="1" kern="1200" dirty="0">
                          <a:solidFill>
                            <a:schemeClr val="bg1"/>
                          </a:solidFill>
                          <a:effectLst/>
                          <a:latin typeface="Montserrat" panose="00000500000000000000" pitchFamily="2" charset="0"/>
                          <a:ea typeface="+mn-ea"/>
                          <a:cs typeface="+mn-cs"/>
                        </a:rPr>
                        <a:t>Bagel Bar</a:t>
                      </a:r>
                      <a:endParaRPr lang="en-US" sz="1100" kern="1200" dirty="0">
                        <a:solidFill>
                          <a:schemeClr val="bg1"/>
                        </a:solidFill>
                        <a:effectLst/>
                        <a:latin typeface="Montserrat" panose="00000500000000000000" pitchFamily="2" charset="0"/>
                        <a:ea typeface="+mn-ea"/>
                        <a:cs typeface="+mn-cs"/>
                      </a:endParaRPr>
                    </a:p>
                    <a:p>
                      <a:pPr algn="ctr"/>
                      <a:r>
                        <a:rPr lang="en-US" sz="1100" kern="1200" dirty="0">
                          <a:solidFill>
                            <a:schemeClr val="bg1"/>
                          </a:solidFill>
                          <a:effectLst/>
                          <a:latin typeface="Montserrat" panose="00000500000000000000" pitchFamily="2" charset="0"/>
                          <a:ea typeface="+mn-ea"/>
                          <a:cs typeface="+mn-cs"/>
                        </a:rPr>
                        <a:t>Assorted Bagels, Harvest Bread: Daily Toast, Cream Cheese, House Vege Cream Cheese, Assorted Jams, Nut Butters</a:t>
                      </a:r>
                    </a:p>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endParaRPr lang="en-US" sz="1100" b="0" u="none" dirty="0">
                        <a:solidFill>
                          <a:schemeClr val="bg1"/>
                        </a:solidFill>
                        <a:effectLst/>
                        <a:latin typeface="Montserrat" panose="00000500000000000000" pitchFamily="2" charset="0"/>
                        <a:ea typeface="Times New Roman" panose="02020603050405020304" pitchFamily="18" charset="0"/>
                      </a:endParaRPr>
                    </a:p>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b="1" u="none" dirty="0">
                          <a:solidFill>
                            <a:schemeClr val="bg1"/>
                          </a:solidFill>
                          <a:effectLst/>
                          <a:latin typeface="Montserrat" panose="00000500000000000000" pitchFamily="2" charset="0"/>
                          <a:ea typeface="Times New Roman" panose="02020603050405020304" pitchFamily="18" charset="0"/>
                        </a:rPr>
                        <a:t>Breakfast Special</a:t>
                      </a:r>
                    </a:p>
                  </a:txBody>
                  <a:tcPr marL="45383" marR="45383" marT="0" marB="0" anchor="ctr">
                    <a:lnL w="12700" cap="flat" cmpd="sng" algn="ctr">
                      <a:noFill/>
                      <a:prstDash val="sysDot"/>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endParaRPr lang="en-US" sz="1100" b="0" u="none" dirty="0">
                        <a:solidFill>
                          <a:schemeClr val="bg1"/>
                        </a:solidFill>
                        <a:effectLst/>
                        <a:latin typeface="Montserrat" panose="00000500000000000000" pitchFamily="2" charset="0"/>
                        <a:ea typeface="Times New Roman" panose="02020603050405020304" pitchFamily="18" charset="0"/>
                      </a:endParaRPr>
                    </a:p>
                  </a:txBody>
                  <a:tcPr marL="45383" marR="453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endParaRPr lang="en-US" sz="1100" u="none" dirty="0">
                        <a:solidFill>
                          <a:schemeClr val="bg1"/>
                        </a:solidFill>
                        <a:latin typeface="Montserrat" panose="00000500000000000000" pitchFamily="2" charset="0"/>
                      </a:endParaRPr>
                    </a:p>
                  </a:txBody>
                  <a:tcPr marL="45383" marR="453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endParaRPr lang="en-US" sz="1100" b="0" u="none" dirty="0">
                        <a:solidFill>
                          <a:schemeClr val="bg1"/>
                        </a:solidFill>
                        <a:latin typeface="Montserrat" panose="00000500000000000000" pitchFamily="2" charset="0"/>
                      </a:endParaRPr>
                    </a:p>
                  </a:txBody>
                  <a:tcPr marL="45383" marR="453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514807" rtl="0" eaLnBrk="1" fontAlgn="auto" latinLnBrk="0" hangingPunct="1">
                        <a:lnSpc>
                          <a:spcPct val="100000"/>
                        </a:lnSpc>
                        <a:spcBef>
                          <a:spcPts val="0"/>
                        </a:spcBef>
                        <a:spcAft>
                          <a:spcPts val="400"/>
                        </a:spcAft>
                        <a:buClrTx/>
                        <a:buSzTx/>
                        <a:buFont typeface="Arial" panose="020B0604020202020204" pitchFamily="34" charset="0"/>
                        <a:buNone/>
                        <a:tabLst/>
                        <a:defRPr/>
                      </a:pPr>
                      <a:endParaRPr lang="en-US" sz="1100" u="none" kern="1200" dirty="0">
                        <a:solidFill>
                          <a:schemeClr val="bg1"/>
                        </a:solidFill>
                        <a:effectLst/>
                        <a:latin typeface="Montserrat" panose="00000500000000000000" pitchFamily="2" charset="0"/>
                        <a:ea typeface="+mn-ea"/>
                        <a:cs typeface="+mn-cs"/>
                      </a:endParaRPr>
                    </a:p>
                  </a:txBody>
                  <a:tcPr marL="45383" marR="45383" marT="0" marB="0" anchor="ctr">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9699266"/>
                  </a:ext>
                </a:extLst>
              </a:tr>
              <a:tr h="486411">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b="0" u="none" dirty="0">
                          <a:solidFill>
                            <a:schemeClr val="bg1"/>
                          </a:solidFill>
                          <a:effectLst/>
                          <a:latin typeface="Montserrat" panose="00000500000000000000" pitchFamily="2" charset="0"/>
                          <a:ea typeface="Times New Roman" panose="02020603050405020304" pitchFamily="18" charset="0"/>
                        </a:rPr>
                        <a:t>Pumpkin Spice Pancake</a:t>
                      </a:r>
                    </a:p>
                  </a:txBody>
                  <a:tcPr marL="45383" marR="45383" marT="0" marB="0" anchor="ctr">
                    <a:lnL w="12700" cap="flat" cmpd="sng" algn="ctr">
                      <a:noFill/>
                      <a:prstDash val="sys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b="0" u="none" dirty="0">
                          <a:solidFill>
                            <a:schemeClr val="bg1"/>
                          </a:solidFill>
                          <a:effectLst/>
                          <a:latin typeface="Montserrat" panose="00000500000000000000" pitchFamily="2" charset="0"/>
                          <a:ea typeface="Times New Roman" panose="02020603050405020304" pitchFamily="18" charset="0"/>
                        </a:rPr>
                        <a:t>Zucchini Pie with Whipped Ricotta</a:t>
                      </a:r>
                    </a:p>
                  </a:txBody>
                  <a:tcPr marL="45383" marR="453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u="none" dirty="0">
                          <a:solidFill>
                            <a:schemeClr val="bg1"/>
                          </a:solidFill>
                          <a:latin typeface="Montserrat" panose="00000500000000000000" pitchFamily="2" charset="0"/>
                        </a:rPr>
                        <a:t>Steak, Egg, and Cheese Empanada</a:t>
                      </a:r>
                    </a:p>
                  </a:txBody>
                  <a:tcPr marL="45383" marR="453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b="0" u="none" dirty="0">
                          <a:solidFill>
                            <a:schemeClr val="bg1"/>
                          </a:solidFill>
                          <a:latin typeface="Montserrat" panose="00000500000000000000" pitchFamily="2" charset="0"/>
                        </a:rPr>
                        <a:t>Espresso French Toast</a:t>
                      </a:r>
                    </a:p>
                  </a:txBody>
                  <a:tcPr marL="45383" marR="453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514807"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u="none" kern="1200" dirty="0">
                          <a:solidFill>
                            <a:schemeClr val="bg1"/>
                          </a:solidFill>
                          <a:effectLst/>
                          <a:latin typeface="Montserrat" panose="00000500000000000000" pitchFamily="2" charset="0"/>
                          <a:ea typeface="+mn-ea"/>
                          <a:cs typeface="+mn-cs"/>
                        </a:rPr>
                        <a:t>Sausage, Egg, and Cheese </a:t>
                      </a:r>
                      <a:r>
                        <a:rPr lang="en-US" sz="1100" u="none" kern="1200" dirty="0" err="1">
                          <a:solidFill>
                            <a:schemeClr val="bg1"/>
                          </a:solidFill>
                          <a:effectLst/>
                          <a:latin typeface="Montserrat" panose="00000500000000000000" pitchFamily="2" charset="0"/>
                          <a:ea typeface="+mn-ea"/>
                          <a:cs typeface="+mn-cs"/>
                        </a:rPr>
                        <a:t>McGriddle</a:t>
                      </a:r>
                      <a:endParaRPr lang="en-US" sz="1100" u="none" kern="1200" dirty="0">
                        <a:solidFill>
                          <a:schemeClr val="bg1"/>
                        </a:solidFill>
                        <a:effectLst/>
                        <a:latin typeface="Montserrat" panose="00000500000000000000" pitchFamily="2" charset="0"/>
                        <a:ea typeface="+mn-ea"/>
                        <a:cs typeface="+mn-cs"/>
                      </a:endParaRPr>
                    </a:p>
                  </a:txBody>
                  <a:tcPr marL="45383" marR="45383" marT="0" marB="0" anchor="ctr">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19168263"/>
                  </a:ext>
                </a:extLst>
              </a:tr>
              <a:tr h="2058145">
                <a:tc gridSpan="5">
                  <a:txBody>
                    <a:bodyPr/>
                    <a:lstStyle/>
                    <a:p>
                      <a:pPr algn="ctr"/>
                      <a:r>
                        <a:rPr kumimoji="0" lang="en-US" sz="1000" b="1" i="0" u="none" strike="noStrike" kern="1200" cap="none" spc="0" normalizeH="0" baseline="0" noProof="0" dirty="0">
                          <a:ln>
                            <a:noFill/>
                          </a:ln>
                          <a:solidFill>
                            <a:schemeClr val="bg1"/>
                          </a:solidFill>
                          <a:effectLst/>
                          <a:uLnTx/>
                          <a:uFillTx/>
                          <a:latin typeface="Montserrat" panose="00000500000000000000" pitchFamily="2" charset="0"/>
                          <a:cs typeface="+mn-cs"/>
                        </a:rPr>
                        <a:t>Daily Breakfast Sandwiches</a:t>
                      </a:r>
                    </a:p>
                    <a:p>
                      <a:pPr algn="ctr"/>
                      <a:br>
                        <a:rPr kumimoji="0" lang="en-US" sz="1000" b="1" i="0" u="none" strike="noStrike" kern="1200" cap="none" spc="0" normalizeH="0" baseline="0" noProof="0" dirty="0">
                          <a:ln>
                            <a:noFill/>
                          </a:ln>
                          <a:solidFill>
                            <a:schemeClr val="bg1"/>
                          </a:solidFill>
                          <a:effectLst/>
                          <a:uLnTx/>
                          <a:uFillTx/>
                          <a:latin typeface="Montserrat" panose="00000500000000000000" pitchFamily="2" charset="0"/>
                          <a:cs typeface="+mn-cs"/>
                        </a:rPr>
                      </a:br>
                      <a:r>
                        <a:rPr lang="en-US" sz="1100" kern="1200" dirty="0">
                          <a:solidFill>
                            <a:schemeClr val="bg1"/>
                          </a:solidFill>
                          <a:effectLst/>
                          <a:latin typeface="Montserrat" panose="00000500000000000000" pitchFamily="2" charset="0"/>
                          <a:ea typeface="+mn-ea"/>
                          <a:cs typeface="+mn-cs"/>
                        </a:rPr>
                        <a:t>Bacon, Egg, and Cheese on a Croissant</a:t>
                      </a:r>
                    </a:p>
                    <a:p>
                      <a:pPr algn="ctr"/>
                      <a:endParaRPr lang="en-US" sz="1100" kern="1200" dirty="0">
                        <a:solidFill>
                          <a:schemeClr val="bg1"/>
                        </a:solidFill>
                        <a:effectLst/>
                        <a:latin typeface="Montserrat" panose="00000500000000000000" pitchFamily="2" charset="0"/>
                        <a:ea typeface="+mn-ea"/>
                        <a:cs typeface="+mn-cs"/>
                      </a:endParaRPr>
                    </a:p>
                    <a:p>
                      <a:pPr algn="ctr"/>
                      <a:r>
                        <a:rPr lang="en-US" sz="1100" kern="1200" dirty="0">
                          <a:solidFill>
                            <a:schemeClr val="bg1"/>
                          </a:solidFill>
                          <a:effectLst/>
                          <a:latin typeface="Montserrat" panose="00000500000000000000" pitchFamily="2" charset="0"/>
                          <a:ea typeface="+mn-ea"/>
                          <a:cs typeface="+mn-cs"/>
                        </a:rPr>
                        <a:t>Egg and Cheese on English Muffin</a:t>
                      </a:r>
                    </a:p>
                    <a:p>
                      <a:pPr algn="ctr"/>
                      <a:endParaRPr lang="en-US" sz="1100" kern="1200" dirty="0">
                        <a:solidFill>
                          <a:schemeClr val="bg1"/>
                        </a:solidFill>
                        <a:effectLst/>
                        <a:latin typeface="Montserrat" panose="00000500000000000000" pitchFamily="2" charset="0"/>
                        <a:ea typeface="+mn-ea"/>
                        <a:cs typeface="+mn-cs"/>
                      </a:endParaRPr>
                    </a:p>
                    <a:p>
                      <a:pPr algn="ctr"/>
                      <a:r>
                        <a:rPr lang="en-US" sz="1100" kern="1200" dirty="0">
                          <a:solidFill>
                            <a:schemeClr val="bg1"/>
                          </a:solidFill>
                          <a:effectLst/>
                          <a:latin typeface="Montserrat" panose="00000500000000000000" pitchFamily="2" charset="0"/>
                          <a:ea typeface="+mn-ea"/>
                          <a:cs typeface="+mn-cs"/>
                        </a:rPr>
                        <a:t>Sausage, Egg, and Cheese on a Biscuit</a:t>
                      </a:r>
                    </a:p>
                    <a:p>
                      <a:pPr algn="ctr"/>
                      <a:endParaRPr lang="en-US" sz="1100" kern="1200" dirty="0">
                        <a:solidFill>
                          <a:schemeClr val="bg1"/>
                        </a:solidFill>
                        <a:effectLst/>
                        <a:latin typeface="Montserrat" panose="00000500000000000000" pitchFamily="2" charset="0"/>
                        <a:ea typeface="+mn-ea"/>
                        <a:cs typeface="+mn-cs"/>
                      </a:endParaRPr>
                    </a:p>
                    <a:p>
                      <a:pPr algn="ctr"/>
                      <a:r>
                        <a:rPr lang="en-US" sz="1100" kern="1200" dirty="0">
                          <a:solidFill>
                            <a:schemeClr val="bg1"/>
                          </a:solidFill>
                          <a:effectLst/>
                          <a:latin typeface="Montserrat" panose="00000500000000000000" pitchFamily="2" charset="0"/>
                          <a:ea typeface="+mn-ea"/>
                          <a:cs typeface="+mn-cs"/>
                        </a:rPr>
                        <a:t>Tater Tots</a:t>
                      </a:r>
                    </a:p>
                    <a:p>
                      <a:pPr algn="ctr"/>
                      <a:endParaRPr lang="en-US" sz="1100" kern="1200" dirty="0">
                        <a:solidFill>
                          <a:schemeClr val="bg1"/>
                        </a:solidFill>
                        <a:effectLst/>
                        <a:latin typeface="Montserrat" panose="00000500000000000000" pitchFamily="2" charset="0"/>
                        <a:ea typeface="+mn-ea"/>
                        <a:cs typeface="+mn-cs"/>
                      </a:endParaRPr>
                    </a:p>
                    <a:p>
                      <a:pPr algn="ctr"/>
                      <a:r>
                        <a:rPr lang="en-US" sz="1100" kern="1200" dirty="0">
                          <a:solidFill>
                            <a:schemeClr val="bg1"/>
                          </a:solidFill>
                          <a:effectLst/>
                          <a:latin typeface="Montserrat" panose="00000500000000000000" pitchFamily="2" charset="0"/>
                          <a:ea typeface="+mn-ea"/>
                          <a:cs typeface="+mn-cs"/>
                        </a:rPr>
                        <a:t>Roasted Mushroom</a:t>
                      </a:r>
                    </a:p>
                  </a:txBody>
                  <a:tcPr>
                    <a:lnL w="12700" cap="flat" cmpd="sng" algn="ctr">
                      <a:noFill/>
                      <a:prstDash val="sysDot"/>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endParaRPr kumimoji="0" lang="en-US" sz="1100" b="0" i="0" u="none" strike="noStrike" kern="1200" cap="none" spc="0" normalizeH="0" baseline="0" noProof="0" dirty="0">
                        <a:ln>
                          <a:noFill/>
                        </a:ln>
                        <a:solidFill>
                          <a:prstClr val="white"/>
                        </a:solidFill>
                        <a:effectLst/>
                        <a:uLnTx/>
                        <a:uFillTx/>
                        <a:latin typeface="Montserrat" panose="00000500000000000000" pitchFamily="2" charset="0"/>
                        <a:ea typeface="Times New Roman" panose="02020603050405020304" pitchFamily="18" charset="0"/>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endParaRPr kumimoji="0" lang="en-US" sz="1100" b="0" i="0" u="none" strike="noStrike" kern="1200" cap="none" spc="0" normalizeH="0" baseline="0" noProof="0" dirty="0">
                        <a:ln>
                          <a:noFill/>
                        </a:ln>
                        <a:solidFill>
                          <a:prstClr val="white"/>
                        </a:solidFill>
                        <a:effectLst/>
                        <a:uLnTx/>
                        <a:uFillTx/>
                        <a:latin typeface="Montserrat" panose="00000500000000000000" pitchFamily="2" charset="0"/>
                        <a:ea typeface="Times New Roman" panose="02020603050405020304" pitchFamily="18" charset="0"/>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hMerge="1">
                  <a:txBody>
                    <a:body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endParaRPr kumimoji="0" lang="en-US" sz="1100" b="0" i="0" u="none" strike="noStrike" kern="1200" cap="none" spc="0" normalizeH="0" baseline="0" noProof="0" dirty="0">
                        <a:ln>
                          <a:noFill/>
                        </a:ln>
                        <a:solidFill>
                          <a:prstClr val="white"/>
                        </a:solidFill>
                        <a:effectLst/>
                        <a:uLnTx/>
                        <a:uFillTx/>
                        <a:latin typeface="Montserrat" panose="00000500000000000000" pitchFamily="2" charset="0"/>
                        <a:ea typeface="Times New Roman" panose="02020603050405020304" pitchFamily="18" charset="0"/>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hMerge="1">
                  <a:txBody>
                    <a:bodyPr/>
                    <a:lstStyle/>
                    <a:p>
                      <a:endParaRPr dirty="0"/>
                    </a:p>
                  </a:txBody>
                  <a:tcPr>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80084457"/>
                  </a:ext>
                </a:extLst>
              </a:tr>
            </a:tbl>
          </a:graphicData>
        </a:graphic>
      </p:graphicFrame>
      <p:pic>
        <p:nvPicPr>
          <p:cNvPr id="5" name="Graphic 4">
            <a:extLst>
              <a:ext uri="{FF2B5EF4-FFF2-40B4-BE49-F238E27FC236}">
                <a16:creationId xmlns:a16="http://schemas.microsoft.com/office/drawing/2014/main" id="{41E3433C-2152-437F-D9A6-C9A825F4978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478174" y="477981"/>
            <a:ext cx="3367274" cy="598921"/>
          </a:xfrm>
          <a:prstGeom prst="rect">
            <a:avLst/>
          </a:prstGeom>
        </p:spPr>
      </p:pic>
      <p:sp>
        <p:nvSpPr>
          <p:cNvPr id="9" name="TextBox 8">
            <a:extLst>
              <a:ext uri="{FF2B5EF4-FFF2-40B4-BE49-F238E27FC236}">
                <a16:creationId xmlns:a16="http://schemas.microsoft.com/office/drawing/2014/main" id="{6CA98882-C00A-4B05-A623-0CED0750803F}"/>
              </a:ext>
            </a:extLst>
          </p:cNvPr>
          <p:cNvSpPr txBox="1"/>
          <p:nvPr/>
        </p:nvSpPr>
        <p:spPr>
          <a:xfrm>
            <a:off x="392300" y="492264"/>
            <a:ext cx="4452750" cy="707886"/>
          </a:xfrm>
          <a:prstGeom prst="rect">
            <a:avLst/>
          </a:prstGeom>
          <a:noFill/>
        </p:spPr>
        <p:txBody>
          <a:bodyPr wrap="square" rtlCol="0">
            <a:spAutoFit/>
          </a:bodyPr>
          <a:lstStyle/>
          <a:p>
            <a:r>
              <a:rPr lang="en-US" sz="2400" spc="600" dirty="0">
                <a:solidFill>
                  <a:schemeClr val="bg1"/>
                </a:solidFill>
                <a:latin typeface="Montserrat" panose="00000500000000000000" pitchFamily="2" charset="0"/>
              </a:rPr>
              <a:t>BREAKFAST</a:t>
            </a:r>
          </a:p>
          <a:p>
            <a:r>
              <a:rPr lang="en-US" sz="1600" spc="300" dirty="0">
                <a:solidFill>
                  <a:schemeClr val="bg1"/>
                </a:solidFill>
                <a:latin typeface="Montserrat" panose="00000500000000000000" pitchFamily="2" charset="0"/>
              </a:rPr>
              <a:t>October 5</a:t>
            </a:r>
            <a:r>
              <a:rPr lang="en-US" sz="1600" spc="300" baseline="30000" dirty="0">
                <a:solidFill>
                  <a:schemeClr val="bg1"/>
                </a:solidFill>
                <a:latin typeface="Montserrat" panose="00000500000000000000" pitchFamily="2" charset="0"/>
              </a:rPr>
              <a:t>th</a:t>
            </a:r>
            <a:r>
              <a:rPr lang="en-US" sz="1600" spc="300" dirty="0">
                <a:solidFill>
                  <a:schemeClr val="bg1"/>
                </a:solidFill>
                <a:latin typeface="Montserrat" panose="00000500000000000000" pitchFamily="2" charset="0"/>
              </a:rPr>
              <a:t>-9th</a:t>
            </a:r>
            <a:endParaRPr lang="en-US" sz="2400" spc="300"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4432741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E8A983-7F90-FEEE-80FF-17BB0F36A6A1}"/>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C20295F8-AE4C-F21E-DB44-01E50077762F}"/>
              </a:ext>
            </a:extLst>
          </p:cNvPr>
          <p:cNvGraphicFramePr>
            <a:graphicFrameLocks noGrp="1"/>
          </p:cNvGraphicFramePr>
          <p:nvPr>
            <p:extLst>
              <p:ext uri="{D42A27DB-BD31-4B8C-83A1-F6EECF244321}">
                <p14:modId xmlns:p14="http://schemas.microsoft.com/office/powerpoint/2010/main" val="1744236428"/>
              </p:ext>
            </p:extLst>
          </p:nvPr>
        </p:nvGraphicFramePr>
        <p:xfrm>
          <a:off x="535709" y="1302329"/>
          <a:ext cx="11185236" cy="4878776"/>
        </p:xfrm>
        <a:graphic>
          <a:graphicData uri="http://schemas.openxmlformats.org/drawingml/2006/table">
            <a:tbl>
              <a:tblPr bandRow="1">
                <a:tableStyleId>{5C22544A-7EE6-4342-B048-85BDC9FD1C3A}</a:tableStyleId>
              </a:tblPr>
              <a:tblGrid>
                <a:gridCol w="2147012">
                  <a:extLst>
                    <a:ext uri="{9D8B030D-6E8A-4147-A177-3AD203B41FA5}">
                      <a16:colId xmlns:a16="http://schemas.microsoft.com/office/drawing/2014/main" val="1731968927"/>
                    </a:ext>
                  </a:extLst>
                </a:gridCol>
                <a:gridCol w="2258307">
                  <a:extLst>
                    <a:ext uri="{9D8B030D-6E8A-4147-A177-3AD203B41FA5}">
                      <a16:colId xmlns:a16="http://schemas.microsoft.com/office/drawing/2014/main" val="1810197533"/>
                    </a:ext>
                  </a:extLst>
                </a:gridCol>
                <a:gridCol w="2258307">
                  <a:extLst>
                    <a:ext uri="{9D8B030D-6E8A-4147-A177-3AD203B41FA5}">
                      <a16:colId xmlns:a16="http://schemas.microsoft.com/office/drawing/2014/main" val="1537128608"/>
                    </a:ext>
                  </a:extLst>
                </a:gridCol>
                <a:gridCol w="2258307">
                  <a:extLst>
                    <a:ext uri="{9D8B030D-6E8A-4147-A177-3AD203B41FA5}">
                      <a16:colId xmlns:a16="http://schemas.microsoft.com/office/drawing/2014/main" val="2554501216"/>
                    </a:ext>
                  </a:extLst>
                </a:gridCol>
                <a:gridCol w="2263303">
                  <a:extLst>
                    <a:ext uri="{9D8B030D-6E8A-4147-A177-3AD203B41FA5}">
                      <a16:colId xmlns:a16="http://schemas.microsoft.com/office/drawing/2014/main" val="131299451"/>
                    </a:ext>
                  </a:extLst>
                </a:gridCol>
              </a:tblGrid>
              <a:tr h="191060">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b="1" u="none" dirty="0">
                          <a:solidFill>
                            <a:schemeClr val="bg1"/>
                          </a:solidFill>
                          <a:effectLst/>
                          <a:latin typeface="Montserrat" panose="00000500000000000000" pitchFamily="2" charset="0"/>
                          <a:ea typeface="Times New Roman" panose="02020603050405020304" pitchFamily="18" charset="0"/>
                        </a:rPr>
                        <a:t>MONDAY</a:t>
                      </a:r>
                      <a:endParaRPr lang="en-US" sz="1100" b="0" u="none" dirty="0">
                        <a:solidFill>
                          <a:schemeClr val="bg1"/>
                        </a:solidFill>
                        <a:effectLst/>
                        <a:latin typeface="Montserrat" panose="00000500000000000000" pitchFamily="2" charset="0"/>
                        <a:ea typeface="Times New Roman" panose="02020603050405020304" pitchFamily="18" charset="0"/>
                      </a:endParaRPr>
                    </a:p>
                  </a:txBody>
                  <a:tcPr marL="45383" marR="45383" marT="0" marB="0" anchor="ctr">
                    <a:lnL w="12700" cap="flat" cmpd="sng" algn="ctr">
                      <a:noFill/>
                      <a:prstDash val="sys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b="1" u="none" dirty="0">
                          <a:solidFill>
                            <a:schemeClr val="bg1"/>
                          </a:solidFill>
                          <a:effectLst/>
                          <a:latin typeface="Montserrat" panose="00000500000000000000" pitchFamily="2" charset="0"/>
                          <a:ea typeface="Times New Roman" panose="02020603050405020304" pitchFamily="18" charset="0"/>
                        </a:rPr>
                        <a:t>TUESDAY</a:t>
                      </a:r>
                      <a:endParaRPr lang="en-US" sz="1100" b="0" u="none" dirty="0">
                        <a:solidFill>
                          <a:schemeClr val="bg1"/>
                        </a:solidFill>
                        <a:effectLst/>
                        <a:latin typeface="Montserrat" panose="00000500000000000000" pitchFamily="2" charset="0"/>
                        <a:ea typeface="Times New Roman" panose="02020603050405020304" pitchFamily="18" charset="0"/>
                      </a:endParaRPr>
                    </a:p>
                  </a:txBody>
                  <a:tcPr marL="45383" marR="453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b="1" u="none" dirty="0">
                          <a:solidFill>
                            <a:schemeClr val="bg1"/>
                          </a:solidFill>
                          <a:effectLst/>
                          <a:latin typeface="Montserrat" panose="00000500000000000000" pitchFamily="2" charset="0"/>
                          <a:ea typeface="Times New Roman" panose="02020603050405020304" pitchFamily="18" charset="0"/>
                        </a:rPr>
                        <a:t>WEDNESDAY</a:t>
                      </a:r>
                      <a:endParaRPr lang="en-US" sz="1100" u="none" dirty="0">
                        <a:solidFill>
                          <a:schemeClr val="bg1"/>
                        </a:solidFill>
                        <a:latin typeface="Montserrat" panose="00000500000000000000" pitchFamily="2" charset="0"/>
                      </a:endParaRPr>
                    </a:p>
                  </a:txBody>
                  <a:tcPr marL="45383" marR="453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b="1" u="none" baseline="0" dirty="0">
                          <a:solidFill>
                            <a:schemeClr val="bg1"/>
                          </a:solidFill>
                          <a:effectLst/>
                          <a:latin typeface="Montserrat" panose="00000500000000000000" pitchFamily="2" charset="0"/>
                          <a:ea typeface="Times New Roman" panose="02020603050405020304" pitchFamily="18" charset="0"/>
                        </a:rPr>
                        <a:t>THURSDAY</a:t>
                      </a:r>
                      <a:endParaRPr lang="en-US" sz="1100" b="0" u="none" dirty="0">
                        <a:solidFill>
                          <a:schemeClr val="bg1"/>
                        </a:solidFill>
                        <a:latin typeface="Montserrat" panose="00000500000000000000" pitchFamily="2" charset="0"/>
                      </a:endParaRPr>
                    </a:p>
                  </a:txBody>
                  <a:tcPr marL="45383" marR="453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514807"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b="1" u="none" baseline="0" dirty="0">
                          <a:solidFill>
                            <a:schemeClr val="bg1"/>
                          </a:solidFill>
                          <a:effectLst/>
                          <a:latin typeface="Montserrat" panose="00000500000000000000" pitchFamily="2" charset="0"/>
                          <a:ea typeface="Times New Roman" panose="02020603050405020304" pitchFamily="18" charset="0"/>
                        </a:rPr>
                        <a:t>FRIDAY</a:t>
                      </a:r>
                      <a:endParaRPr lang="en-US" sz="1100" u="none" kern="1200" dirty="0">
                        <a:solidFill>
                          <a:schemeClr val="bg1"/>
                        </a:solidFill>
                        <a:effectLst/>
                        <a:latin typeface="Montserrat" panose="00000500000000000000" pitchFamily="2" charset="0"/>
                        <a:ea typeface="+mn-ea"/>
                        <a:cs typeface="+mn-cs"/>
                      </a:endParaRPr>
                    </a:p>
                  </a:txBody>
                  <a:tcPr marL="45383" marR="45383" marT="0" marB="0" anchor="ctr">
                    <a:lnL w="12700" cap="flat" cmpd="sng" algn="ctr">
                      <a:solidFill>
                        <a:schemeClr val="bg1"/>
                      </a:solidFill>
                      <a:prstDash val="solid"/>
                      <a:round/>
                      <a:headEnd type="none" w="med" len="med"/>
                      <a:tailEnd type="none" w="med" len="med"/>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1781684"/>
                  </a:ext>
                </a:extLst>
              </a:tr>
              <a:tr h="2256313">
                <a:tc gridSpan="5">
                  <a:txBody>
                    <a:bodyPr/>
                    <a:lstStyle/>
                    <a:p>
                      <a:pPr algn="ctr"/>
                      <a:endParaRPr lang="en-US" sz="1000" b="1" kern="1200" dirty="0">
                        <a:solidFill>
                          <a:schemeClr val="bg1"/>
                        </a:solidFill>
                        <a:effectLst/>
                        <a:latin typeface="Montserrat" panose="00000500000000000000" pitchFamily="2" charset="0"/>
                        <a:ea typeface="+mn-ea"/>
                        <a:cs typeface="+mn-cs"/>
                      </a:endParaRPr>
                    </a:p>
                    <a:p>
                      <a:pPr algn="ctr"/>
                      <a:r>
                        <a:rPr lang="en-US" sz="1000" b="1" kern="1200" dirty="0">
                          <a:solidFill>
                            <a:schemeClr val="bg1"/>
                          </a:solidFill>
                          <a:effectLst/>
                          <a:latin typeface="Montserrat" panose="00000500000000000000" pitchFamily="2" charset="0"/>
                          <a:ea typeface="+mn-ea"/>
                          <a:cs typeface="+mn-cs"/>
                        </a:rPr>
                        <a:t>The Market Table</a:t>
                      </a:r>
                    </a:p>
                    <a:p>
                      <a:pPr algn="ctr"/>
                      <a:endParaRPr lang="en-US" sz="1000" kern="1200" dirty="0">
                        <a:solidFill>
                          <a:schemeClr val="bg1"/>
                        </a:solidFill>
                        <a:effectLst/>
                        <a:latin typeface="Montserrat" panose="00000500000000000000" pitchFamily="2" charset="0"/>
                        <a:ea typeface="+mn-ea"/>
                        <a:cs typeface="+mn-cs"/>
                      </a:endParaRPr>
                    </a:p>
                    <a:p>
                      <a:pPr algn="ctr"/>
                      <a:r>
                        <a:rPr lang="en-US" sz="1000" kern="1200" dirty="0">
                          <a:solidFill>
                            <a:schemeClr val="bg1"/>
                          </a:solidFill>
                          <a:effectLst/>
                          <a:latin typeface="Montserrat" panose="00000500000000000000" pitchFamily="2" charset="0"/>
                          <a:ea typeface="+mn-ea"/>
                          <a:cs typeface="+mn-cs"/>
                        </a:rPr>
                        <a:t>Variety of Salad Greens &amp; Vegetable Crudités</a:t>
                      </a:r>
                    </a:p>
                    <a:p>
                      <a:pPr algn="ctr"/>
                      <a:endParaRPr lang="en-US" sz="1000" kern="1200" dirty="0">
                        <a:solidFill>
                          <a:schemeClr val="bg1"/>
                        </a:solidFill>
                        <a:effectLst/>
                        <a:latin typeface="Montserrat" panose="00000500000000000000" pitchFamily="2" charset="0"/>
                        <a:ea typeface="+mn-ea"/>
                        <a:cs typeface="+mn-cs"/>
                      </a:endParaRPr>
                    </a:p>
                    <a:p>
                      <a:pPr algn="ctr"/>
                      <a:r>
                        <a:rPr lang="en-US" sz="1000" kern="1200" dirty="0">
                          <a:solidFill>
                            <a:schemeClr val="bg1"/>
                          </a:solidFill>
                          <a:effectLst/>
                          <a:latin typeface="Montserrat" panose="00000500000000000000" pitchFamily="2" charset="0"/>
                          <a:ea typeface="+mn-ea"/>
                          <a:cs typeface="+mn-cs"/>
                        </a:rPr>
                        <a:t>Seasonal Antipasti</a:t>
                      </a:r>
                    </a:p>
                    <a:p>
                      <a:pPr algn="ctr"/>
                      <a:endParaRPr lang="en-US" sz="1000" kern="1200" dirty="0">
                        <a:solidFill>
                          <a:schemeClr val="bg1"/>
                        </a:solidFill>
                        <a:effectLst/>
                        <a:latin typeface="Montserrat" panose="00000500000000000000" pitchFamily="2" charset="0"/>
                        <a:ea typeface="+mn-ea"/>
                        <a:cs typeface="+mn-cs"/>
                      </a:endParaRPr>
                    </a:p>
                    <a:p>
                      <a:pPr algn="ctr"/>
                      <a:r>
                        <a:rPr lang="en-US" sz="1000" kern="1200" dirty="0">
                          <a:solidFill>
                            <a:schemeClr val="bg1"/>
                          </a:solidFill>
                          <a:effectLst/>
                          <a:latin typeface="Montserrat" panose="00000500000000000000" pitchFamily="2" charset="0"/>
                          <a:ea typeface="+mn-ea"/>
                          <a:cs typeface="+mn-cs"/>
                        </a:rPr>
                        <a:t>Fruit, Beans, Alternative Proteins, Cheese,</a:t>
                      </a:r>
                    </a:p>
                    <a:p>
                      <a:pPr algn="ctr"/>
                      <a:endParaRPr lang="en-US" sz="1000" kern="1200" dirty="0">
                        <a:solidFill>
                          <a:schemeClr val="bg1"/>
                        </a:solidFill>
                        <a:effectLst/>
                        <a:latin typeface="Montserrat" panose="00000500000000000000" pitchFamily="2" charset="0"/>
                        <a:ea typeface="+mn-ea"/>
                        <a:cs typeface="+mn-cs"/>
                      </a:endParaRPr>
                    </a:p>
                    <a:p>
                      <a:pPr algn="ctr"/>
                      <a:r>
                        <a:rPr lang="en-US" sz="1000" kern="1200" dirty="0">
                          <a:solidFill>
                            <a:schemeClr val="bg1"/>
                          </a:solidFill>
                          <a:effectLst/>
                          <a:latin typeface="Montserrat" panose="00000500000000000000" pitchFamily="2" charset="0"/>
                          <a:ea typeface="+mn-ea"/>
                          <a:cs typeface="+mn-cs"/>
                        </a:rPr>
                        <a:t>Crispy Toppings &amp; Dried Fruit</a:t>
                      </a:r>
                    </a:p>
                    <a:p>
                      <a:pPr algn="ctr"/>
                      <a:endParaRPr lang="en-US" sz="1000" kern="1200" dirty="0">
                        <a:solidFill>
                          <a:schemeClr val="bg1"/>
                        </a:solidFill>
                        <a:effectLst/>
                        <a:latin typeface="Montserrat" panose="00000500000000000000" pitchFamily="2" charset="0"/>
                        <a:ea typeface="+mn-ea"/>
                        <a:cs typeface="+mn-cs"/>
                      </a:endParaRPr>
                    </a:p>
                    <a:p>
                      <a:pPr algn="ctr"/>
                      <a:r>
                        <a:rPr lang="en-US" sz="1000" kern="1200" dirty="0">
                          <a:solidFill>
                            <a:schemeClr val="bg1"/>
                          </a:solidFill>
                          <a:effectLst/>
                          <a:latin typeface="Montserrat" panose="00000500000000000000" pitchFamily="2" charset="0"/>
                          <a:ea typeface="+mn-ea"/>
                          <a:cs typeface="+mn-cs"/>
                        </a:rPr>
                        <a:t>Seasonal House Made Dressings</a:t>
                      </a:r>
                    </a:p>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endParaRPr lang="en-US" sz="1000" b="0" u="none" dirty="0">
                        <a:solidFill>
                          <a:schemeClr val="bg1"/>
                        </a:solidFill>
                        <a:effectLst/>
                        <a:latin typeface="Montserrat" panose="00000500000000000000" pitchFamily="2" charset="0"/>
                        <a:ea typeface="Times New Roman" panose="02020603050405020304" pitchFamily="18" charset="0"/>
                      </a:endParaRPr>
                    </a:p>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endParaRPr lang="en-US" sz="1000" b="0" u="none" dirty="0">
                        <a:solidFill>
                          <a:schemeClr val="bg1"/>
                        </a:solidFill>
                        <a:effectLst/>
                        <a:latin typeface="Montserrat" panose="00000500000000000000" pitchFamily="2" charset="0"/>
                        <a:ea typeface="Times New Roman" panose="02020603050405020304" pitchFamily="18" charset="0"/>
                      </a:endParaRPr>
                    </a:p>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000" b="1" u="none" dirty="0">
                          <a:solidFill>
                            <a:schemeClr val="bg1"/>
                          </a:solidFill>
                          <a:effectLst/>
                          <a:latin typeface="Montserrat" panose="00000500000000000000" pitchFamily="2" charset="0"/>
                          <a:ea typeface="Times New Roman" panose="02020603050405020304" pitchFamily="18" charset="0"/>
                        </a:rPr>
                        <a:t>Daily Hot Market</a:t>
                      </a:r>
                    </a:p>
                  </a:txBody>
                  <a:tcPr marL="45383" marR="45383" marT="0" marB="0" anchor="ctr">
                    <a:lnL w="12700" cap="flat" cmpd="sng" algn="ctr">
                      <a:noFill/>
                      <a:prstDash val="sysDot"/>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endParaRPr lang="en-US" sz="1100" b="0" u="none" dirty="0">
                        <a:solidFill>
                          <a:schemeClr val="bg1"/>
                        </a:solidFill>
                        <a:effectLst/>
                        <a:latin typeface="Montserrat" panose="00000500000000000000" pitchFamily="2" charset="0"/>
                        <a:ea typeface="Times New Roman" panose="02020603050405020304" pitchFamily="18" charset="0"/>
                      </a:endParaRPr>
                    </a:p>
                  </a:txBody>
                  <a:tcPr marL="45383" marR="453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endParaRPr lang="en-US" sz="1100" u="none" dirty="0">
                        <a:solidFill>
                          <a:schemeClr val="bg1"/>
                        </a:solidFill>
                        <a:latin typeface="Montserrat" panose="00000500000000000000" pitchFamily="2" charset="0"/>
                      </a:endParaRPr>
                    </a:p>
                  </a:txBody>
                  <a:tcPr marL="45383" marR="453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endParaRPr lang="en-US" sz="1100" b="0" u="none" dirty="0">
                        <a:solidFill>
                          <a:schemeClr val="bg1"/>
                        </a:solidFill>
                        <a:latin typeface="Montserrat" panose="00000500000000000000" pitchFamily="2" charset="0"/>
                      </a:endParaRPr>
                    </a:p>
                  </a:txBody>
                  <a:tcPr marL="45383" marR="453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514807" rtl="0" eaLnBrk="1" fontAlgn="auto" latinLnBrk="0" hangingPunct="1">
                        <a:lnSpc>
                          <a:spcPct val="100000"/>
                        </a:lnSpc>
                        <a:spcBef>
                          <a:spcPts val="0"/>
                        </a:spcBef>
                        <a:spcAft>
                          <a:spcPts val="400"/>
                        </a:spcAft>
                        <a:buClrTx/>
                        <a:buSzTx/>
                        <a:buFont typeface="Arial" panose="020B0604020202020204" pitchFamily="34" charset="0"/>
                        <a:buNone/>
                        <a:tabLst/>
                        <a:defRPr/>
                      </a:pPr>
                      <a:endParaRPr lang="en-US" sz="1100" u="none" kern="1200" dirty="0">
                        <a:solidFill>
                          <a:schemeClr val="bg1"/>
                        </a:solidFill>
                        <a:effectLst/>
                        <a:latin typeface="Montserrat" panose="00000500000000000000" pitchFamily="2" charset="0"/>
                        <a:ea typeface="+mn-ea"/>
                        <a:cs typeface="+mn-cs"/>
                      </a:endParaRPr>
                    </a:p>
                  </a:txBody>
                  <a:tcPr marL="45383" marR="45383" marT="0" marB="0" anchor="ctr">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9699266"/>
                  </a:ext>
                </a:extLst>
              </a:tr>
              <a:tr h="888123">
                <a:tc>
                  <a:txBody>
                    <a:bodyPr/>
                    <a:lstStyle/>
                    <a:p>
                      <a:pPr algn="ctr"/>
                      <a:r>
                        <a:rPr lang="en-US" sz="1000" kern="1200" dirty="0">
                          <a:solidFill>
                            <a:schemeClr val="bg1"/>
                          </a:solidFill>
                          <a:effectLst/>
                          <a:latin typeface="Montserrat" panose="00000500000000000000" pitchFamily="2" charset="0"/>
                          <a:ea typeface="+mn-ea"/>
                          <a:cs typeface="+mn-cs"/>
                        </a:rPr>
                        <a:t>Roasted Baby Carrots</a:t>
                      </a:r>
                    </a:p>
                  </a:txBody>
                  <a:tcPr marL="45383" marR="45383" marT="0" marB="0" anchor="ctr">
                    <a:lnL w="12700" cap="flat" cmpd="sng" algn="ctr">
                      <a:noFill/>
                      <a:prstDash val="sys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kern="1200" dirty="0">
                          <a:solidFill>
                            <a:schemeClr val="bg1"/>
                          </a:solidFill>
                          <a:effectLst/>
                          <a:latin typeface="Montserrat" panose="00000500000000000000" pitchFamily="2" charset="0"/>
                          <a:ea typeface="+mn-ea"/>
                          <a:cs typeface="+mn-cs"/>
                        </a:rPr>
                        <a:t>Roasted Baby Carrots</a:t>
                      </a:r>
                    </a:p>
                  </a:txBody>
                  <a:tcPr marL="45383" marR="453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100" kern="1200" dirty="0">
                        <a:solidFill>
                          <a:schemeClr val="bg1"/>
                        </a:solidFill>
                        <a:effectLst/>
                        <a:latin typeface="Montserrat" panose="000005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100" kern="1200" dirty="0">
                          <a:solidFill>
                            <a:schemeClr val="bg1"/>
                          </a:solidFill>
                          <a:effectLst/>
                          <a:latin typeface="Montserrat" panose="00000500000000000000" pitchFamily="2" charset="0"/>
                          <a:ea typeface="+mn-ea"/>
                          <a:cs typeface="+mn-cs"/>
                        </a:rPr>
                        <a:t>Roasted Baby Carrots</a:t>
                      </a:r>
                    </a:p>
                    <a:p>
                      <a:pPr algn="ctr"/>
                      <a:endParaRPr lang="en-US" sz="1100" kern="1200" dirty="0">
                        <a:solidFill>
                          <a:schemeClr val="bg1"/>
                        </a:solidFill>
                        <a:effectLst/>
                        <a:latin typeface="Montserrat" panose="00000500000000000000" pitchFamily="2" charset="0"/>
                        <a:ea typeface="+mn-ea"/>
                        <a:cs typeface="+mn-cs"/>
                      </a:endParaRPr>
                    </a:p>
                  </a:txBody>
                  <a:tcPr marL="45383" marR="453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endParaRPr lang="en-US" sz="1100" kern="1200" dirty="0">
                        <a:solidFill>
                          <a:schemeClr val="bg1"/>
                        </a:solidFill>
                        <a:effectLst/>
                        <a:latin typeface="Montserrat" panose="00000500000000000000" pitchFamily="2" charset="0"/>
                        <a:ea typeface="+mn-ea"/>
                        <a:cs typeface="+mn-cs"/>
                      </a:endParaRPr>
                    </a:p>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kern="1200" dirty="0">
                          <a:solidFill>
                            <a:schemeClr val="bg1"/>
                          </a:solidFill>
                          <a:effectLst/>
                          <a:latin typeface="Montserrat" panose="00000500000000000000" pitchFamily="2" charset="0"/>
                          <a:ea typeface="+mn-ea"/>
                          <a:cs typeface="+mn-cs"/>
                        </a:rPr>
                        <a:t>Roasted Baby Carrots</a:t>
                      </a:r>
                    </a:p>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endParaRPr lang="en-US" sz="1100" kern="1200" dirty="0">
                        <a:solidFill>
                          <a:schemeClr val="bg1"/>
                        </a:solidFill>
                        <a:effectLst/>
                        <a:latin typeface="Montserrat" panose="00000500000000000000" pitchFamily="2" charset="0"/>
                        <a:ea typeface="+mn-ea"/>
                        <a:cs typeface="+mn-cs"/>
                      </a:endParaRPr>
                    </a:p>
                  </a:txBody>
                  <a:tcPr marL="45383" marR="453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514807" rtl="0" eaLnBrk="1" fontAlgn="auto" latinLnBrk="0" hangingPunct="1">
                        <a:lnSpc>
                          <a:spcPct val="100000"/>
                        </a:lnSpc>
                        <a:spcBef>
                          <a:spcPts val="0"/>
                        </a:spcBef>
                        <a:spcAft>
                          <a:spcPts val="400"/>
                        </a:spcAft>
                        <a:buClrTx/>
                        <a:buSzTx/>
                        <a:buFont typeface="Arial" panose="020B0604020202020204" pitchFamily="34" charset="0"/>
                        <a:buNone/>
                        <a:tabLst/>
                        <a:defRPr/>
                      </a:pPr>
                      <a:endParaRPr lang="en-US" sz="1100" kern="1200" dirty="0">
                        <a:solidFill>
                          <a:schemeClr val="bg1"/>
                        </a:solidFill>
                        <a:effectLst/>
                        <a:latin typeface="Montserrat" panose="00000500000000000000" pitchFamily="2" charset="0"/>
                        <a:ea typeface="+mn-ea"/>
                        <a:cs typeface="+mn-cs"/>
                      </a:endParaRPr>
                    </a:p>
                    <a:p>
                      <a:pPr marL="0" marR="0" lvl="0" indent="0" algn="ctr" defTabSz="514807"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kern="1200" dirty="0">
                          <a:solidFill>
                            <a:schemeClr val="bg1"/>
                          </a:solidFill>
                          <a:effectLst/>
                          <a:latin typeface="Montserrat" panose="00000500000000000000" pitchFamily="2" charset="0"/>
                          <a:ea typeface="+mn-ea"/>
                          <a:cs typeface="+mn-cs"/>
                        </a:rPr>
                        <a:t>Roasted Baby Carrots</a:t>
                      </a:r>
                    </a:p>
                    <a:p>
                      <a:pPr marL="0" marR="0" lvl="0" indent="0" algn="ctr" defTabSz="514807" rtl="0" eaLnBrk="1" fontAlgn="auto" latinLnBrk="0" hangingPunct="1">
                        <a:lnSpc>
                          <a:spcPct val="100000"/>
                        </a:lnSpc>
                        <a:spcBef>
                          <a:spcPts val="0"/>
                        </a:spcBef>
                        <a:spcAft>
                          <a:spcPts val="400"/>
                        </a:spcAft>
                        <a:buClrTx/>
                        <a:buSzTx/>
                        <a:buFont typeface="Arial" panose="020B0604020202020204" pitchFamily="34" charset="0"/>
                        <a:buNone/>
                        <a:tabLst/>
                        <a:defRPr/>
                      </a:pPr>
                      <a:endParaRPr lang="en-US" sz="1100" u="none" kern="1200" dirty="0">
                        <a:solidFill>
                          <a:schemeClr val="bg1"/>
                        </a:solidFill>
                        <a:effectLst/>
                        <a:latin typeface="Montserrat" panose="00000500000000000000" pitchFamily="2" charset="0"/>
                        <a:ea typeface="+mn-ea"/>
                        <a:cs typeface="+mn-cs"/>
                      </a:endParaRPr>
                    </a:p>
                  </a:txBody>
                  <a:tcPr marL="45383" marR="45383" marT="0" marB="0" anchor="ctr">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19168263"/>
                  </a:ext>
                </a:extLst>
              </a:tr>
              <a:tr h="1411993">
                <a:tc gridSpan="5">
                  <a:txBody>
                    <a:bodyPr/>
                    <a:lstStyle/>
                    <a:p>
                      <a:pPr algn="ctr"/>
                      <a:endParaRPr kumimoji="0" lang="en-US" sz="1000" b="1" i="0" u="none" strike="noStrike" kern="1200" cap="none" spc="0" normalizeH="0" baseline="0" noProof="0" dirty="0">
                        <a:ln>
                          <a:noFill/>
                        </a:ln>
                        <a:solidFill>
                          <a:schemeClr val="bg1"/>
                        </a:solidFill>
                        <a:effectLst/>
                        <a:uLnTx/>
                        <a:uFillTx/>
                        <a:latin typeface="Montserrat" panose="00000500000000000000" pitchFamily="2" charset="0"/>
                        <a:ea typeface="+mn-ea"/>
                        <a:cs typeface="+mn-cs"/>
                      </a:endParaRPr>
                    </a:p>
                    <a:p>
                      <a:pPr algn="ctr"/>
                      <a:r>
                        <a:rPr kumimoji="0" lang="en-US" sz="1000" b="1" i="0" u="none" strike="noStrike" kern="1200" cap="none" spc="0" normalizeH="0" baseline="0" noProof="0" dirty="0">
                          <a:ln>
                            <a:noFill/>
                          </a:ln>
                          <a:solidFill>
                            <a:schemeClr val="bg1"/>
                          </a:solidFill>
                          <a:effectLst/>
                          <a:uLnTx/>
                          <a:uFillTx/>
                          <a:latin typeface="Montserrat" panose="00000500000000000000" pitchFamily="2" charset="0"/>
                          <a:ea typeface="+mn-ea"/>
                          <a:cs typeface="+mn-cs"/>
                        </a:rPr>
                        <a:t>24 Hour Brined Grilled Chicken</a:t>
                      </a:r>
                    </a:p>
                    <a:p>
                      <a:pPr algn="ctr"/>
                      <a:endParaRPr kumimoji="0" lang="en-US" sz="1000" b="1" i="0" u="none" strike="noStrike" kern="1200" cap="none" spc="0" normalizeH="0" baseline="0" noProof="0" dirty="0">
                        <a:ln>
                          <a:noFill/>
                        </a:ln>
                        <a:solidFill>
                          <a:schemeClr val="bg1"/>
                        </a:solidFill>
                        <a:effectLst/>
                        <a:uLnTx/>
                        <a:uFillTx/>
                        <a:latin typeface="Montserrat" panose="00000500000000000000" pitchFamily="2" charset="0"/>
                        <a:ea typeface="+mn-ea"/>
                        <a:cs typeface="+mn-cs"/>
                      </a:endParaRPr>
                    </a:p>
                    <a:p>
                      <a:pPr algn="ctr"/>
                      <a:r>
                        <a:rPr kumimoji="0" lang="en-US" sz="1000" b="1" i="0" u="none" strike="noStrike" kern="1200" cap="none" spc="0" normalizeH="0" baseline="0" noProof="0" dirty="0">
                          <a:ln>
                            <a:noFill/>
                          </a:ln>
                          <a:solidFill>
                            <a:schemeClr val="bg1"/>
                          </a:solidFill>
                          <a:effectLst/>
                          <a:uLnTx/>
                          <a:uFillTx/>
                          <a:latin typeface="Montserrat" panose="00000500000000000000" pitchFamily="2" charset="0"/>
                          <a:ea typeface="+mn-ea"/>
                          <a:cs typeface="+mn-cs"/>
                        </a:rPr>
                        <a:t>Pearl Couscous</a:t>
                      </a:r>
                    </a:p>
                  </a:txBody>
                  <a:tcPr>
                    <a:lnL w="12700" cap="flat" cmpd="sng" algn="ctr">
                      <a:noFill/>
                      <a:prstDash val="sysDot"/>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endParaRPr kumimoji="0" lang="en-US" sz="1100" b="0" i="0" u="none" strike="noStrike" kern="1200" cap="none" spc="0" normalizeH="0" baseline="0" noProof="0" dirty="0">
                        <a:ln>
                          <a:noFill/>
                        </a:ln>
                        <a:solidFill>
                          <a:prstClr val="white"/>
                        </a:solidFill>
                        <a:effectLst/>
                        <a:uLnTx/>
                        <a:uFillTx/>
                        <a:latin typeface="Montserrat" panose="00000500000000000000" pitchFamily="2" charset="0"/>
                        <a:ea typeface="Times New Roman" panose="02020603050405020304" pitchFamily="18" charset="0"/>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endParaRPr kumimoji="0" lang="en-US" sz="1100" b="0" i="0" u="none" strike="noStrike" kern="1200" cap="none" spc="0" normalizeH="0" baseline="0" noProof="0" dirty="0">
                        <a:ln>
                          <a:noFill/>
                        </a:ln>
                        <a:solidFill>
                          <a:prstClr val="white"/>
                        </a:solidFill>
                        <a:effectLst/>
                        <a:uLnTx/>
                        <a:uFillTx/>
                        <a:latin typeface="Montserrat" panose="00000500000000000000" pitchFamily="2" charset="0"/>
                        <a:ea typeface="Times New Roman" panose="02020603050405020304" pitchFamily="18" charset="0"/>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hMerge="1">
                  <a:txBody>
                    <a:body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endParaRPr kumimoji="0" lang="en-US" sz="1100" b="0" i="0" u="none" strike="noStrike" kern="1200" cap="none" spc="0" normalizeH="0" baseline="0" noProof="0" dirty="0">
                        <a:ln>
                          <a:noFill/>
                        </a:ln>
                        <a:solidFill>
                          <a:prstClr val="white"/>
                        </a:solidFill>
                        <a:effectLst/>
                        <a:uLnTx/>
                        <a:uFillTx/>
                        <a:latin typeface="Montserrat" panose="00000500000000000000" pitchFamily="2" charset="0"/>
                        <a:ea typeface="Times New Roman" panose="02020603050405020304" pitchFamily="18" charset="0"/>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hMerge="1">
                  <a:txBody>
                    <a:bodyPr/>
                    <a:lstStyle/>
                    <a:p>
                      <a:endParaRPr dirty="0"/>
                    </a:p>
                  </a:txBody>
                  <a:tcPr>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80084457"/>
                  </a:ext>
                </a:extLst>
              </a:tr>
            </a:tbl>
          </a:graphicData>
        </a:graphic>
      </p:graphicFrame>
      <p:pic>
        <p:nvPicPr>
          <p:cNvPr id="5" name="Graphic 4">
            <a:extLst>
              <a:ext uri="{FF2B5EF4-FFF2-40B4-BE49-F238E27FC236}">
                <a16:creationId xmlns:a16="http://schemas.microsoft.com/office/drawing/2014/main" id="{5D6A1F88-4944-D2FA-DC5B-5737975810B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478174" y="477981"/>
            <a:ext cx="3367274" cy="598921"/>
          </a:xfrm>
          <a:prstGeom prst="rect">
            <a:avLst/>
          </a:prstGeom>
        </p:spPr>
      </p:pic>
      <p:sp>
        <p:nvSpPr>
          <p:cNvPr id="9" name="TextBox 8">
            <a:extLst>
              <a:ext uri="{FF2B5EF4-FFF2-40B4-BE49-F238E27FC236}">
                <a16:creationId xmlns:a16="http://schemas.microsoft.com/office/drawing/2014/main" id="{49F73981-7831-2A75-33D1-528FF91E1B14}"/>
              </a:ext>
            </a:extLst>
          </p:cNvPr>
          <p:cNvSpPr txBox="1"/>
          <p:nvPr/>
        </p:nvSpPr>
        <p:spPr>
          <a:xfrm>
            <a:off x="392300" y="492264"/>
            <a:ext cx="4452750" cy="707886"/>
          </a:xfrm>
          <a:prstGeom prst="rect">
            <a:avLst/>
          </a:prstGeom>
          <a:noFill/>
        </p:spPr>
        <p:txBody>
          <a:bodyPr wrap="square" rtlCol="0">
            <a:spAutoFit/>
          </a:bodyPr>
          <a:lstStyle/>
          <a:p>
            <a:r>
              <a:rPr lang="en-US" sz="2400" spc="600" dirty="0">
                <a:solidFill>
                  <a:schemeClr val="bg1"/>
                </a:solidFill>
                <a:latin typeface="Montserrat" panose="00000500000000000000" pitchFamily="2" charset="0"/>
              </a:rPr>
              <a:t>Lunch</a:t>
            </a:r>
          </a:p>
          <a:p>
            <a:r>
              <a:rPr lang="en-US" sz="1600" spc="300" dirty="0">
                <a:solidFill>
                  <a:schemeClr val="bg1"/>
                </a:solidFill>
                <a:latin typeface="Montserrat" panose="00000500000000000000" pitchFamily="2" charset="0"/>
              </a:rPr>
              <a:t>October 5</a:t>
            </a:r>
            <a:r>
              <a:rPr lang="en-US" sz="1600" spc="300" baseline="30000" dirty="0">
                <a:solidFill>
                  <a:schemeClr val="bg1"/>
                </a:solidFill>
                <a:latin typeface="Montserrat" panose="00000500000000000000" pitchFamily="2" charset="0"/>
              </a:rPr>
              <a:t>th</a:t>
            </a:r>
            <a:r>
              <a:rPr lang="en-US" sz="1600" spc="300" dirty="0">
                <a:solidFill>
                  <a:schemeClr val="bg1"/>
                </a:solidFill>
                <a:latin typeface="Montserrat" panose="00000500000000000000" pitchFamily="2" charset="0"/>
              </a:rPr>
              <a:t>-9th</a:t>
            </a:r>
            <a:endParaRPr lang="en-US" sz="2400" spc="300" dirty="0">
              <a:solidFill>
                <a:schemeClr val="bg1"/>
              </a:solidFill>
              <a:latin typeface="Montserrat" panose="00000500000000000000" pitchFamily="2" charset="0"/>
            </a:endParaRPr>
          </a:p>
        </p:txBody>
      </p:sp>
    </p:spTree>
    <p:extLst>
      <p:ext uri="{BB962C8B-B14F-4D97-AF65-F5344CB8AC3E}">
        <p14:creationId xmlns:p14="http://schemas.microsoft.com/office/powerpoint/2010/main" val="36792811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3A215-34D1-9751-C168-F1AF8A6A9E37}"/>
            </a:ext>
          </a:extLst>
        </p:cNvPr>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1D3E5FA9-873F-155C-D487-B023CE51AEDD}"/>
              </a:ext>
            </a:extLst>
          </p:cNvPr>
          <p:cNvGraphicFramePr>
            <a:graphicFrameLocks noGrp="1"/>
          </p:cNvGraphicFramePr>
          <p:nvPr>
            <p:extLst>
              <p:ext uri="{D42A27DB-BD31-4B8C-83A1-F6EECF244321}">
                <p14:modId xmlns:p14="http://schemas.microsoft.com/office/powerpoint/2010/main" val="3728176939"/>
              </p:ext>
            </p:extLst>
          </p:nvPr>
        </p:nvGraphicFramePr>
        <p:xfrm>
          <a:off x="535709" y="1302328"/>
          <a:ext cx="11180240" cy="7430740"/>
        </p:xfrm>
        <a:graphic>
          <a:graphicData uri="http://schemas.openxmlformats.org/drawingml/2006/table">
            <a:tbl>
              <a:tblPr bandRow="1">
                <a:tableStyleId>{5C22544A-7EE6-4342-B048-85BDC9FD1C3A}</a:tableStyleId>
              </a:tblPr>
              <a:tblGrid>
                <a:gridCol w="2147012">
                  <a:extLst>
                    <a:ext uri="{9D8B030D-6E8A-4147-A177-3AD203B41FA5}">
                      <a16:colId xmlns:a16="http://schemas.microsoft.com/office/drawing/2014/main" val="1731968927"/>
                    </a:ext>
                  </a:extLst>
                </a:gridCol>
                <a:gridCol w="2258307">
                  <a:extLst>
                    <a:ext uri="{9D8B030D-6E8A-4147-A177-3AD203B41FA5}">
                      <a16:colId xmlns:a16="http://schemas.microsoft.com/office/drawing/2014/main" val="1810197533"/>
                    </a:ext>
                  </a:extLst>
                </a:gridCol>
                <a:gridCol w="2258307">
                  <a:extLst>
                    <a:ext uri="{9D8B030D-6E8A-4147-A177-3AD203B41FA5}">
                      <a16:colId xmlns:a16="http://schemas.microsoft.com/office/drawing/2014/main" val="1537128608"/>
                    </a:ext>
                  </a:extLst>
                </a:gridCol>
                <a:gridCol w="2258307">
                  <a:extLst>
                    <a:ext uri="{9D8B030D-6E8A-4147-A177-3AD203B41FA5}">
                      <a16:colId xmlns:a16="http://schemas.microsoft.com/office/drawing/2014/main" val="2554501216"/>
                    </a:ext>
                  </a:extLst>
                </a:gridCol>
                <a:gridCol w="2258307">
                  <a:extLst>
                    <a:ext uri="{9D8B030D-6E8A-4147-A177-3AD203B41FA5}">
                      <a16:colId xmlns:a16="http://schemas.microsoft.com/office/drawing/2014/main" val="131299451"/>
                    </a:ext>
                  </a:extLst>
                </a:gridCol>
              </a:tblGrid>
              <a:tr h="571119">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b="1" u="none" dirty="0">
                          <a:solidFill>
                            <a:schemeClr val="bg1"/>
                          </a:solidFill>
                          <a:effectLst/>
                          <a:latin typeface="Montserrat" panose="00000500000000000000" pitchFamily="2" charset="0"/>
                          <a:ea typeface="Times New Roman" panose="02020603050405020304" pitchFamily="18" charset="0"/>
                        </a:rPr>
                        <a:t>MONDAY</a:t>
                      </a:r>
                      <a:endParaRPr lang="en-US" sz="1100" b="0" u="none" dirty="0">
                        <a:solidFill>
                          <a:schemeClr val="bg1"/>
                        </a:solidFill>
                        <a:effectLst/>
                        <a:latin typeface="Montserrat" panose="00000500000000000000" pitchFamily="2" charset="0"/>
                        <a:ea typeface="Times New Roman" panose="02020603050405020304" pitchFamily="18" charset="0"/>
                      </a:endParaRPr>
                    </a:p>
                  </a:txBody>
                  <a:tcPr marL="45383" marR="45383" marT="0" marB="0" anchor="ctr">
                    <a:lnL w="12700" cap="flat" cmpd="sng" algn="ctr">
                      <a:noFill/>
                      <a:prstDash val="sys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b="1" u="none" dirty="0">
                          <a:solidFill>
                            <a:schemeClr val="bg1"/>
                          </a:solidFill>
                          <a:effectLst/>
                          <a:latin typeface="Montserrat" panose="00000500000000000000" pitchFamily="2" charset="0"/>
                          <a:ea typeface="Times New Roman" panose="02020603050405020304" pitchFamily="18" charset="0"/>
                        </a:rPr>
                        <a:t>TUESDAY</a:t>
                      </a:r>
                      <a:endParaRPr lang="en-US" sz="1100" b="0" u="none" dirty="0">
                        <a:solidFill>
                          <a:schemeClr val="bg1"/>
                        </a:solidFill>
                        <a:effectLst/>
                        <a:latin typeface="Montserrat" panose="00000500000000000000" pitchFamily="2" charset="0"/>
                        <a:ea typeface="Times New Roman" panose="02020603050405020304" pitchFamily="18" charset="0"/>
                      </a:endParaRPr>
                    </a:p>
                  </a:txBody>
                  <a:tcPr marL="45383" marR="453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b="1" u="none" dirty="0">
                          <a:solidFill>
                            <a:schemeClr val="bg1"/>
                          </a:solidFill>
                          <a:effectLst/>
                          <a:latin typeface="Montserrat" panose="00000500000000000000" pitchFamily="2" charset="0"/>
                          <a:ea typeface="Times New Roman" panose="02020603050405020304" pitchFamily="18" charset="0"/>
                        </a:rPr>
                        <a:t>WEDNESDAY</a:t>
                      </a:r>
                      <a:endParaRPr lang="en-US" sz="1100" u="none" dirty="0">
                        <a:solidFill>
                          <a:schemeClr val="bg1"/>
                        </a:solidFill>
                        <a:latin typeface="Montserrat" panose="00000500000000000000" pitchFamily="2" charset="0"/>
                      </a:endParaRPr>
                    </a:p>
                  </a:txBody>
                  <a:tcPr marL="45383" marR="453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b="1" u="none" baseline="0" dirty="0">
                          <a:solidFill>
                            <a:schemeClr val="bg1"/>
                          </a:solidFill>
                          <a:effectLst/>
                          <a:latin typeface="Montserrat" panose="00000500000000000000" pitchFamily="2" charset="0"/>
                          <a:ea typeface="Times New Roman" panose="02020603050405020304" pitchFamily="18" charset="0"/>
                        </a:rPr>
                        <a:t>THURSDAY</a:t>
                      </a:r>
                      <a:endParaRPr lang="en-US" sz="1100" b="0" u="none" dirty="0">
                        <a:solidFill>
                          <a:schemeClr val="bg1"/>
                        </a:solidFill>
                        <a:latin typeface="Montserrat" panose="00000500000000000000" pitchFamily="2" charset="0"/>
                      </a:endParaRPr>
                    </a:p>
                  </a:txBody>
                  <a:tcPr marL="45383" marR="453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514807"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b="1" u="none" baseline="0" dirty="0">
                          <a:solidFill>
                            <a:schemeClr val="bg1"/>
                          </a:solidFill>
                          <a:effectLst/>
                          <a:latin typeface="Montserrat" panose="00000500000000000000" pitchFamily="2" charset="0"/>
                          <a:ea typeface="Times New Roman" panose="02020603050405020304" pitchFamily="18" charset="0"/>
                        </a:rPr>
                        <a:t>FRIDAY</a:t>
                      </a:r>
                      <a:endParaRPr lang="en-US" sz="1100" u="none" kern="1200" dirty="0">
                        <a:solidFill>
                          <a:schemeClr val="bg1"/>
                        </a:solidFill>
                        <a:effectLst/>
                        <a:latin typeface="Montserrat" panose="00000500000000000000" pitchFamily="2" charset="0"/>
                        <a:ea typeface="+mn-ea"/>
                        <a:cs typeface="+mn-cs"/>
                      </a:endParaRPr>
                    </a:p>
                  </a:txBody>
                  <a:tcPr marL="45383" marR="45383" marT="0" marB="0" anchor="ctr">
                    <a:lnL w="12700" cap="flat" cmpd="sng" algn="ctr">
                      <a:solidFill>
                        <a:schemeClr val="bg1"/>
                      </a:solidFill>
                      <a:prstDash val="solid"/>
                      <a:round/>
                      <a:headEnd type="none" w="med" len="med"/>
                      <a:tailEnd type="none" w="med" len="med"/>
                    </a:lnL>
                    <a:lnR w="12700" cmpd="sng">
                      <a:noFill/>
                    </a:lnR>
                    <a:lnT w="12700" cmpd="sng">
                      <a:noFill/>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1781684"/>
                  </a:ext>
                </a:extLst>
              </a:tr>
              <a:tr h="2198806">
                <a:tc gridSpan="5">
                  <a:txBody>
                    <a:bodyPr/>
                    <a:lstStyle/>
                    <a:p>
                      <a:pPr algn="ctr"/>
                      <a:r>
                        <a:rPr lang="en-US" sz="1100" b="1" kern="1200" dirty="0">
                          <a:solidFill>
                            <a:schemeClr val="bg1"/>
                          </a:solidFill>
                          <a:effectLst/>
                          <a:latin typeface="Montserrat" panose="00000500000000000000" pitchFamily="2" charset="0"/>
                          <a:ea typeface="+mn-ea"/>
                          <a:cs typeface="+mn-cs"/>
                        </a:rPr>
                        <a:t>Grill Menu</a:t>
                      </a:r>
                    </a:p>
                    <a:p>
                      <a:pPr algn="ctr"/>
                      <a:r>
                        <a:rPr lang="en-US" sz="1100" b="1" kern="1200" dirty="0">
                          <a:solidFill>
                            <a:schemeClr val="bg1"/>
                          </a:solidFill>
                          <a:effectLst/>
                          <a:latin typeface="Montserrat" panose="00000500000000000000" pitchFamily="2" charset="0"/>
                          <a:ea typeface="+mn-ea"/>
                          <a:cs typeface="+mn-cs"/>
                        </a:rPr>
                        <a:t>RA Signature Burger</a:t>
                      </a:r>
                    </a:p>
                    <a:p>
                      <a:pPr algn="ctr"/>
                      <a:r>
                        <a:rPr lang="en-US" sz="1100" b="0" kern="1200" dirty="0">
                          <a:solidFill>
                            <a:schemeClr val="bg1"/>
                          </a:solidFill>
                          <a:effectLst/>
                          <a:latin typeface="Montserrat" panose="00000500000000000000" pitchFamily="2" charset="0"/>
                          <a:ea typeface="+mn-ea"/>
                          <a:cs typeface="+mn-cs"/>
                        </a:rPr>
                        <a:t>American Cheese, Bibb Lettuce, Tomato, Comeback Sauce, Martin’s Potato Bun</a:t>
                      </a:r>
                    </a:p>
                    <a:p>
                      <a:pPr algn="ctr"/>
                      <a:endParaRPr lang="en-US" sz="1100" b="1" kern="1200" dirty="0">
                        <a:solidFill>
                          <a:schemeClr val="bg1"/>
                        </a:solidFill>
                        <a:effectLst/>
                        <a:latin typeface="Montserrat" panose="00000500000000000000" pitchFamily="2" charset="0"/>
                        <a:ea typeface="+mn-ea"/>
                        <a:cs typeface="+mn-cs"/>
                      </a:endParaRPr>
                    </a:p>
                    <a:p>
                      <a:pPr algn="ctr"/>
                      <a:r>
                        <a:rPr lang="en-US" sz="1100" b="1" kern="1200" dirty="0">
                          <a:solidFill>
                            <a:schemeClr val="bg1"/>
                          </a:solidFill>
                          <a:effectLst/>
                          <a:latin typeface="Montserrat" panose="00000500000000000000" pitchFamily="2" charset="0"/>
                          <a:ea typeface="+mn-ea"/>
                          <a:cs typeface="+mn-cs"/>
                        </a:rPr>
                        <a:t>Grilled 24 Hour Brined Chicken</a:t>
                      </a:r>
                    </a:p>
                    <a:p>
                      <a:pPr algn="ctr"/>
                      <a:r>
                        <a:rPr lang="en-US" sz="1100" b="0" kern="1200" dirty="0">
                          <a:solidFill>
                            <a:schemeClr val="bg1"/>
                          </a:solidFill>
                          <a:effectLst/>
                          <a:latin typeface="Montserrat" panose="00000500000000000000" pitchFamily="2" charset="0"/>
                          <a:ea typeface="+mn-ea"/>
                          <a:cs typeface="+mn-cs"/>
                        </a:rPr>
                        <a:t>Apple Smoked Bacon, Avocado, lettuce, Tomato, Red Onion</a:t>
                      </a:r>
                    </a:p>
                    <a:p>
                      <a:pPr algn="ctr"/>
                      <a:endParaRPr lang="en-US" sz="1100" b="1" kern="1200" dirty="0">
                        <a:solidFill>
                          <a:schemeClr val="bg1"/>
                        </a:solidFill>
                        <a:effectLst/>
                        <a:latin typeface="Montserrat" panose="00000500000000000000" pitchFamily="2" charset="0"/>
                        <a:ea typeface="+mn-ea"/>
                        <a:cs typeface="+mn-cs"/>
                      </a:endParaRPr>
                    </a:p>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b="1" u="none" dirty="0">
                          <a:solidFill>
                            <a:schemeClr val="bg1"/>
                          </a:solidFill>
                          <a:effectLst/>
                          <a:latin typeface="Montserrat" panose="00000500000000000000" pitchFamily="2" charset="0"/>
                          <a:ea typeface="Times New Roman" panose="02020603050405020304" pitchFamily="18" charset="0"/>
                        </a:rPr>
                        <a:t>Lentil Chickpea Burger</a:t>
                      </a:r>
                    </a:p>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b="0" u="none" dirty="0">
                          <a:solidFill>
                            <a:schemeClr val="bg1"/>
                          </a:solidFill>
                          <a:effectLst/>
                          <a:latin typeface="Montserrat" panose="00000500000000000000" pitchFamily="2" charset="0"/>
                          <a:ea typeface="Times New Roman" panose="02020603050405020304" pitchFamily="18" charset="0"/>
                        </a:rPr>
                        <a:t>Dijonnaise, Bibb Lettuce, Tomato, Pickled Red Onion, Toasted Brioche</a:t>
                      </a:r>
                    </a:p>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endParaRPr lang="en-US" sz="1100" b="0" u="none" dirty="0">
                        <a:solidFill>
                          <a:schemeClr val="bg1"/>
                        </a:solidFill>
                        <a:effectLst/>
                        <a:latin typeface="Montserrat" panose="00000500000000000000" pitchFamily="2" charset="0"/>
                        <a:ea typeface="Times New Roman" panose="02020603050405020304" pitchFamily="18" charset="0"/>
                      </a:endParaRPr>
                    </a:p>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b="1" u="none" dirty="0">
                          <a:solidFill>
                            <a:schemeClr val="bg1"/>
                          </a:solidFill>
                          <a:effectLst/>
                          <a:latin typeface="Montserrat" panose="00000500000000000000" pitchFamily="2" charset="0"/>
                          <a:ea typeface="Times New Roman" panose="02020603050405020304" pitchFamily="18" charset="0"/>
                        </a:rPr>
                        <a:t>Daily Specials</a:t>
                      </a:r>
                    </a:p>
                  </a:txBody>
                  <a:tcPr marL="45383" marR="45383" marT="0" marB="0" anchor="ctr">
                    <a:lnL w="12700" cap="flat" cmpd="sng" algn="ctr">
                      <a:noFill/>
                      <a:prstDash val="sysDot"/>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endParaRPr lang="en-US" sz="1100" b="0" u="none" dirty="0">
                        <a:solidFill>
                          <a:schemeClr val="bg1"/>
                        </a:solidFill>
                        <a:effectLst/>
                        <a:latin typeface="Montserrat" panose="00000500000000000000" pitchFamily="2" charset="0"/>
                        <a:ea typeface="Times New Roman" panose="02020603050405020304" pitchFamily="18" charset="0"/>
                      </a:endParaRPr>
                    </a:p>
                  </a:txBody>
                  <a:tcPr marL="45383" marR="453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endParaRPr lang="en-US" sz="1100" u="none" dirty="0">
                        <a:solidFill>
                          <a:schemeClr val="bg1"/>
                        </a:solidFill>
                        <a:latin typeface="Montserrat" panose="00000500000000000000" pitchFamily="2" charset="0"/>
                      </a:endParaRPr>
                    </a:p>
                  </a:txBody>
                  <a:tcPr marL="45383" marR="453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endParaRPr lang="en-US" sz="1100" b="0" u="none" dirty="0">
                        <a:solidFill>
                          <a:schemeClr val="bg1"/>
                        </a:solidFill>
                        <a:latin typeface="Montserrat" panose="00000500000000000000" pitchFamily="2" charset="0"/>
                      </a:endParaRPr>
                    </a:p>
                  </a:txBody>
                  <a:tcPr marL="45383" marR="453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ctr" defTabSz="514807" rtl="0" eaLnBrk="1" fontAlgn="auto" latinLnBrk="0" hangingPunct="1">
                        <a:lnSpc>
                          <a:spcPct val="100000"/>
                        </a:lnSpc>
                        <a:spcBef>
                          <a:spcPts val="0"/>
                        </a:spcBef>
                        <a:spcAft>
                          <a:spcPts val="400"/>
                        </a:spcAft>
                        <a:buClrTx/>
                        <a:buSzTx/>
                        <a:buFont typeface="Arial" panose="020B0604020202020204" pitchFamily="34" charset="0"/>
                        <a:buNone/>
                        <a:tabLst/>
                        <a:defRPr/>
                      </a:pPr>
                      <a:endParaRPr lang="en-US" sz="1100" u="none" kern="1200" dirty="0">
                        <a:solidFill>
                          <a:schemeClr val="bg1"/>
                        </a:solidFill>
                        <a:effectLst/>
                        <a:latin typeface="Montserrat" panose="00000500000000000000" pitchFamily="2" charset="0"/>
                        <a:ea typeface="+mn-ea"/>
                        <a:cs typeface="+mn-cs"/>
                      </a:endParaRPr>
                    </a:p>
                  </a:txBody>
                  <a:tcPr marL="45383" marR="45383" marT="0" marB="0" anchor="ctr">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49699266"/>
                  </a:ext>
                </a:extLst>
              </a:tr>
              <a:tr h="590320">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b="0" u="none" dirty="0">
                          <a:solidFill>
                            <a:schemeClr val="bg1"/>
                          </a:solidFill>
                          <a:effectLst/>
                          <a:latin typeface="Montserrat" panose="00000500000000000000" pitchFamily="2" charset="0"/>
                          <a:ea typeface="Times New Roman" panose="02020603050405020304" pitchFamily="18" charset="0"/>
                        </a:rPr>
                        <a:t>Western Burger</a:t>
                      </a:r>
                    </a:p>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b="0" u="none" dirty="0">
                          <a:solidFill>
                            <a:schemeClr val="bg1"/>
                          </a:solidFill>
                          <a:effectLst/>
                          <a:latin typeface="Montserrat" panose="00000500000000000000" pitchFamily="2" charset="0"/>
                          <a:ea typeface="Times New Roman" panose="02020603050405020304" pitchFamily="18" charset="0"/>
                        </a:rPr>
                        <a:t>Onion Rings, Bacon, BBQ Sauce, Smoked Gouda, Texas Toast</a:t>
                      </a:r>
                    </a:p>
                  </a:txBody>
                  <a:tcPr marL="45383" marR="45383" marT="0" marB="0" anchor="ctr">
                    <a:lnL w="12700" cap="flat" cmpd="sng" algn="ctr">
                      <a:noFill/>
                      <a:prstDash val="sysDot"/>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100" b="0" dirty="0">
                          <a:ln>
                            <a:noFill/>
                          </a:ln>
                          <a:solidFill>
                            <a:schemeClr val="bg1"/>
                          </a:solidFill>
                          <a:latin typeface="Montserrat" panose="00000500000000000000" pitchFamily="2" charset="0"/>
                        </a:rPr>
                        <a:t>Classic BLT</a:t>
                      </a:r>
                    </a:p>
                  </a:txBody>
                  <a:tcPr marL="45383" marR="453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b="0" u="none" dirty="0">
                          <a:solidFill>
                            <a:schemeClr val="bg1"/>
                          </a:solidFill>
                          <a:effectLst/>
                          <a:latin typeface="Montserrat" panose="00000500000000000000" pitchFamily="2" charset="0"/>
                          <a:ea typeface="Times New Roman" panose="02020603050405020304" pitchFamily="18" charset="0"/>
                        </a:rPr>
                        <a:t>Crispy Chicken Taco</a:t>
                      </a:r>
                    </a:p>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b="0" u="none" dirty="0">
                          <a:solidFill>
                            <a:schemeClr val="bg1"/>
                          </a:solidFill>
                          <a:effectLst/>
                          <a:latin typeface="Montserrat" panose="00000500000000000000" pitchFamily="2" charset="0"/>
                          <a:ea typeface="Times New Roman" panose="02020603050405020304" pitchFamily="18" charset="0"/>
                        </a:rPr>
                        <a:t>Bibb Lettuce, Honey Mustard, Tomato, Flour Tortilla</a:t>
                      </a:r>
                    </a:p>
                  </a:txBody>
                  <a:tcPr marL="45383" marR="453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b="0" u="none" dirty="0">
                          <a:solidFill>
                            <a:schemeClr val="bg1"/>
                          </a:solidFill>
                          <a:effectLst/>
                          <a:latin typeface="Montserrat" panose="00000500000000000000" pitchFamily="2" charset="0"/>
                          <a:ea typeface="Times New Roman" panose="02020603050405020304" pitchFamily="18" charset="0"/>
                        </a:rPr>
                        <a:t>Eggplant Parmesan</a:t>
                      </a:r>
                    </a:p>
                  </a:txBody>
                  <a:tcPr marL="45383" marR="45383"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ctr" defTabSz="514807"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100" b="0" u="none" kern="1200" dirty="0">
                          <a:solidFill>
                            <a:schemeClr val="bg1"/>
                          </a:solidFill>
                          <a:effectLst/>
                          <a:latin typeface="Montserrat" panose="00000500000000000000" pitchFamily="2" charset="0"/>
                          <a:ea typeface="+mn-ea"/>
                          <a:cs typeface="+mn-cs"/>
                        </a:rPr>
                        <a:t>Breakfast All Day</a:t>
                      </a:r>
                    </a:p>
                  </a:txBody>
                  <a:tcPr marL="45383" marR="45383" marT="0" marB="0" anchor="ctr">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19168263"/>
                  </a:ext>
                </a:extLst>
              </a:tr>
              <a:tr h="3939455">
                <a:tc gridSpan="5">
                  <a:txBody>
                    <a:bodyPr/>
                    <a:lstStyle/>
                    <a:p>
                      <a:pPr marL="0" marR="0" lvl="0" indent="0" algn="ctr"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1100" b="1" i="0" u="none" strike="noStrike" kern="1200" cap="none" spc="0" normalizeH="0" baseline="0" noProof="0" dirty="0">
                          <a:ln>
                            <a:noFill/>
                          </a:ln>
                          <a:solidFill>
                            <a:prstClr val="white"/>
                          </a:solidFill>
                          <a:effectLst/>
                          <a:uLnTx/>
                          <a:uFillTx/>
                          <a:latin typeface="Montserrat" panose="00000500000000000000" pitchFamily="2" charset="0"/>
                          <a:cs typeface="+mn-cs"/>
                        </a:rPr>
                        <a:t>Daily Sides</a:t>
                      </a:r>
                      <a:br>
                        <a:rPr kumimoji="0" lang="en-US" sz="1100" b="1" i="0" u="none" strike="noStrike" kern="1200" cap="none" spc="0" normalizeH="0" baseline="0" noProof="0" dirty="0">
                          <a:ln>
                            <a:noFill/>
                          </a:ln>
                          <a:solidFill>
                            <a:prstClr val="white"/>
                          </a:solidFill>
                          <a:effectLst/>
                          <a:uLnTx/>
                          <a:uFillTx/>
                          <a:latin typeface="Montserrat" panose="00000500000000000000" pitchFamily="2" charset="0"/>
                          <a:cs typeface="+mn-cs"/>
                        </a:rPr>
                      </a:br>
                      <a:r>
                        <a:rPr kumimoji="0" lang="en-US" sz="1100" b="0" i="0" u="none" strike="noStrike" kern="1200" cap="none" spc="0" normalizeH="0" baseline="0" noProof="0" dirty="0">
                          <a:ln>
                            <a:noFill/>
                          </a:ln>
                          <a:solidFill>
                            <a:prstClr val="white"/>
                          </a:solidFill>
                          <a:effectLst/>
                          <a:uLnTx/>
                          <a:uFillTx/>
                          <a:latin typeface="Montserrat" panose="00000500000000000000" pitchFamily="2" charset="0"/>
                          <a:cs typeface="+mn-cs"/>
                        </a:rPr>
                        <a:t>Roasted Fall Vegetables</a:t>
                      </a:r>
                    </a:p>
                    <a:p>
                      <a:pPr marL="0" marR="0" lvl="0" indent="0" algn="ctr"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1100" b="0" i="0" u="none" strike="noStrike" kern="1200" cap="none" spc="0" normalizeH="0" baseline="0" noProof="0" dirty="0">
                          <a:ln>
                            <a:noFill/>
                          </a:ln>
                          <a:solidFill>
                            <a:prstClr val="white"/>
                          </a:solidFill>
                          <a:effectLst/>
                          <a:uLnTx/>
                          <a:uFillTx/>
                          <a:latin typeface="Montserrat" panose="00000500000000000000" pitchFamily="2" charset="0"/>
                          <a:cs typeface="+mn-cs"/>
                        </a:rPr>
                        <a:t>Charred Asparagus</a:t>
                      </a:r>
                    </a:p>
                    <a:p>
                      <a:pPr marL="0" marR="0" lvl="0" indent="0" algn="ctr"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1100" b="0" i="0" u="none" strike="noStrike" kern="1200" cap="none" spc="0" normalizeH="0" baseline="0" noProof="0" dirty="0">
                          <a:ln>
                            <a:noFill/>
                          </a:ln>
                          <a:solidFill>
                            <a:prstClr val="white"/>
                          </a:solidFill>
                          <a:effectLst/>
                          <a:uLnTx/>
                          <a:uFillTx/>
                          <a:latin typeface="Montserrat" panose="00000500000000000000" pitchFamily="2" charset="0"/>
                          <a:cs typeface="+mn-cs"/>
                        </a:rPr>
                        <a:t>Simple Greens</a:t>
                      </a:r>
                    </a:p>
                  </a:txBody>
                  <a:tcPr>
                    <a:lnL w="12700" cap="flat" cmpd="sng" algn="ctr">
                      <a:noFill/>
                      <a:prstDash val="sysDot"/>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endParaRPr kumimoji="0" lang="en-US" sz="1100" b="0" i="0" u="none" strike="noStrike" kern="1200" cap="none" spc="0" normalizeH="0" baseline="0" noProof="0" dirty="0">
                        <a:ln>
                          <a:noFill/>
                        </a:ln>
                        <a:solidFill>
                          <a:prstClr val="white"/>
                        </a:solidFill>
                        <a:effectLst/>
                        <a:uLnTx/>
                        <a:uFillTx/>
                        <a:latin typeface="Montserrat" panose="00000500000000000000" pitchFamily="2" charset="0"/>
                        <a:ea typeface="Times New Roman" panose="02020603050405020304" pitchFamily="18" charset="0"/>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endParaRPr kumimoji="0" lang="en-US" sz="1100" b="0" i="0" u="none" strike="noStrike" kern="1200" cap="none" spc="0" normalizeH="0" baseline="0" noProof="0" dirty="0">
                        <a:ln>
                          <a:noFill/>
                        </a:ln>
                        <a:solidFill>
                          <a:prstClr val="white"/>
                        </a:solidFill>
                        <a:effectLst/>
                        <a:uLnTx/>
                        <a:uFillTx/>
                        <a:latin typeface="Montserrat" panose="00000500000000000000" pitchFamily="2" charset="0"/>
                        <a:ea typeface="Times New Roman" panose="02020603050405020304" pitchFamily="18" charset="0"/>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hMerge="1">
                  <a:txBody>
                    <a:body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endParaRPr kumimoji="0" lang="en-US" sz="1100" b="0" i="0" u="none" strike="noStrike" kern="1200" cap="none" spc="0" normalizeH="0" baseline="0" noProof="0" dirty="0">
                        <a:ln>
                          <a:noFill/>
                        </a:ln>
                        <a:solidFill>
                          <a:prstClr val="white"/>
                        </a:solidFill>
                        <a:effectLst/>
                        <a:uLnTx/>
                        <a:uFillTx/>
                        <a:latin typeface="Montserrat" panose="00000500000000000000" pitchFamily="2" charset="0"/>
                        <a:ea typeface="Times New Roman" panose="02020603050405020304" pitchFamily="18" charset="0"/>
                        <a:cs typeface="+mn-cs"/>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hMerge="1">
                  <a:txBody>
                    <a:bodyPr/>
                    <a:lstStyle/>
                    <a:p>
                      <a:endParaRPr dirty="0"/>
                    </a:p>
                  </a:txBody>
                  <a:tcPr>
                    <a:lnL w="12700" cap="flat" cmpd="sng" algn="ctr">
                      <a:solidFill>
                        <a:schemeClr val="bg1"/>
                      </a:solidFill>
                      <a:prstDash val="solid"/>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280084457"/>
                  </a:ext>
                </a:extLst>
              </a:tr>
            </a:tbl>
          </a:graphicData>
        </a:graphic>
      </p:graphicFrame>
      <p:sp>
        <p:nvSpPr>
          <p:cNvPr id="9" name="TextBox 8">
            <a:extLst>
              <a:ext uri="{FF2B5EF4-FFF2-40B4-BE49-F238E27FC236}">
                <a16:creationId xmlns:a16="http://schemas.microsoft.com/office/drawing/2014/main" id="{3FED656B-8138-1D79-9665-D8AAE876EC62}"/>
              </a:ext>
            </a:extLst>
          </p:cNvPr>
          <p:cNvSpPr txBox="1"/>
          <p:nvPr/>
        </p:nvSpPr>
        <p:spPr>
          <a:xfrm>
            <a:off x="392300" y="492264"/>
            <a:ext cx="4452750" cy="707886"/>
          </a:xfrm>
          <a:prstGeom prst="rect">
            <a:avLst/>
          </a:prstGeom>
          <a:noFill/>
        </p:spPr>
        <p:txBody>
          <a:bodyPr wrap="square" rtlCol="0">
            <a:spAutoFit/>
          </a:bodyPr>
          <a:lstStyle/>
          <a:p>
            <a:r>
              <a:rPr lang="en-US" sz="2400" spc="600" dirty="0">
                <a:solidFill>
                  <a:schemeClr val="bg1"/>
                </a:solidFill>
                <a:latin typeface="Montserrat" panose="00000500000000000000" pitchFamily="2" charset="0"/>
              </a:rPr>
              <a:t>Streat’s</a:t>
            </a:r>
          </a:p>
          <a:p>
            <a:r>
              <a:rPr lang="en-US" sz="1600" spc="300" dirty="0">
                <a:solidFill>
                  <a:schemeClr val="bg1"/>
                </a:solidFill>
                <a:latin typeface="Montserrat" panose="00000500000000000000" pitchFamily="2" charset="0"/>
              </a:rPr>
              <a:t>October 5</a:t>
            </a:r>
            <a:r>
              <a:rPr lang="en-US" sz="1600" spc="300" baseline="30000" dirty="0">
                <a:solidFill>
                  <a:schemeClr val="bg1"/>
                </a:solidFill>
                <a:latin typeface="Montserrat" panose="00000500000000000000" pitchFamily="2" charset="0"/>
              </a:rPr>
              <a:t>th</a:t>
            </a:r>
            <a:r>
              <a:rPr lang="en-US" sz="1600" spc="300" dirty="0">
                <a:solidFill>
                  <a:schemeClr val="bg1"/>
                </a:solidFill>
                <a:latin typeface="Montserrat" panose="00000500000000000000" pitchFamily="2" charset="0"/>
              </a:rPr>
              <a:t>-9th</a:t>
            </a:r>
            <a:endParaRPr lang="en-US" sz="2400" spc="300" dirty="0">
              <a:solidFill>
                <a:schemeClr val="bg1"/>
              </a:solidFill>
              <a:latin typeface="Montserrat" panose="00000500000000000000" pitchFamily="2" charset="0"/>
            </a:endParaRPr>
          </a:p>
        </p:txBody>
      </p:sp>
      <p:sp>
        <p:nvSpPr>
          <p:cNvPr id="2" name="Title 1">
            <a:extLst>
              <a:ext uri="{FF2B5EF4-FFF2-40B4-BE49-F238E27FC236}">
                <a16:creationId xmlns:a16="http://schemas.microsoft.com/office/drawing/2014/main" id="{C1FAF620-51C1-CDC1-EE5D-64EA2CD348A9}"/>
              </a:ext>
            </a:extLst>
          </p:cNvPr>
          <p:cNvSpPr>
            <a:spLocks noGrp="1"/>
          </p:cNvSpPr>
          <p:nvPr>
            <p:ph type="title"/>
          </p:nvPr>
        </p:nvSpPr>
        <p:spPr>
          <a:xfrm>
            <a:off x="9467272" y="175491"/>
            <a:ext cx="2332427" cy="897521"/>
          </a:xfrm>
        </p:spPr>
        <p:txBody>
          <a:bodyPr>
            <a:normAutofit/>
          </a:bodyPr>
          <a:lstStyle/>
          <a:p>
            <a:pPr algn="r"/>
            <a:r>
              <a:rPr lang="en-US" sz="4000" dirty="0">
                <a:solidFill>
                  <a:schemeClr val="bg1"/>
                </a:solidFill>
              </a:rPr>
              <a:t>Streat’s</a:t>
            </a:r>
          </a:p>
        </p:txBody>
      </p:sp>
    </p:spTree>
    <p:extLst>
      <p:ext uri="{BB962C8B-B14F-4D97-AF65-F5344CB8AC3E}">
        <p14:creationId xmlns:p14="http://schemas.microsoft.com/office/powerpoint/2010/main" val="38192767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B9A8C-1055-69A0-37B5-D063D163DDC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23DB12C-D660-448B-B1E1-07F73984B857}"/>
              </a:ext>
            </a:extLst>
          </p:cNvPr>
          <p:cNvSpPr txBox="1"/>
          <p:nvPr/>
        </p:nvSpPr>
        <p:spPr>
          <a:xfrm>
            <a:off x="392300" y="492264"/>
            <a:ext cx="5311814" cy="707886"/>
          </a:xfrm>
          <a:prstGeom prst="rect">
            <a:avLst/>
          </a:prstGeom>
          <a:noFill/>
        </p:spPr>
        <p:txBody>
          <a:bodyPr wrap="square" rtlCol="0">
            <a:spAutoFit/>
          </a:bodyPr>
          <a:lstStyle/>
          <a:p>
            <a:r>
              <a:rPr lang="en-US" sz="2400" spc="600" dirty="0">
                <a:solidFill>
                  <a:schemeClr val="bg1"/>
                </a:solidFill>
                <a:latin typeface="Montserrat" panose="00000500000000000000" pitchFamily="2" charset="0"/>
              </a:rPr>
              <a:t>SANDWICH SPECIALS</a:t>
            </a:r>
          </a:p>
          <a:p>
            <a:r>
              <a:rPr lang="en-US" sz="1600" spc="300" dirty="0">
                <a:solidFill>
                  <a:schemeClr val="bg1"/>
                </a:solidFill>
                <a:latin typeface="Montserrat" panose="00000500000000000000" pitchFamily="2" charset="0"/>
              </a:rPr>
              <a:t>October 5</a:t>
            </a:r>
            <a:r>
              <a:rPr lang="en-US" sz="1600" spc="300" baseline="30000" dirty="0">
                <a:solidFill>
                  <a:schemeClr val="bg1"/>
                </a:solidFill>
                <a:latin typeface="Montserrat" panose="00000500000000000000" pitchFamily="2" charset="0"/>
              </a:rPr>
              <a:t>th</a:t>
            </a:r>
            <a:r>
              <a:rPr lang="en-US" sz="1600" spc="300" dirty="0">
                <a:solidFill>
                  <a:schemeClr val="bg1"/>
                </a:solidFill>
                <a:latin typeface="Montserrat" panose="00000500000000000000" pitchFamily="2" charset="0"/>
              </a:rPr>
              <a:t>-9th</a:t>
            </a:r>
            <a:endParaRPr lang="en-US" sz="2400" spc="300" dirty="0">
              <a:solidFill>
                <a:schemeClr val="bg1"/>
              </a:solidFill>
              <a:latin typeface="Montserrat" panose="00000500000000000000" pitchFamily="2" charset="0"/>
            </a:endParaRPr>
          </a:p>
        </p:txBody>
      </p:sp>
      <p:graphicFrame>
        <p:nvGraphicFramePr>
          <p:cNvPr id="10" name="Table 9">
            <a:extLst>
              <a:ext uri="{FF2B5EF4-FFF2-40B4-BE49-F238E27FC236}">
                <a16:creationId xmlns:a16="http://schemas.microsoft.com/office/drawing/2014/main" id="{B8AC5E15-1A09-9650-C85F-310794AEAB91}"/>
              </a:ext>
            </a:extLst>
          </p:cNvPr>
          <p:cNvGraphicFramePr>
            <a:graphicFrameLocks noGrp="1"/>
          </p:cNvGraphicFramePr>
          <p:nvPr>
            <p:extLst>
              <p:ext uri="{D42A27DB-BD31-4B8C-83A1-F6EECF244321}">
                <p14:modId xmlns:p14="http://schemas.microsoft.com/office/powerpoint/2010/main" val="3707005397"/>
              </p:ext>
            </p:extLst>
          </p:nvPr>
        </p:nvGraphicFramePr>
        <p:xfrm>
          <a:off x="478546" y="1330036"/>
          <a:ext cx="11239905" cy="5035020"/>
        </p:xfrm>
        <a:graphic>
          <a:graphicData uri="http://schemas.openxmlformats.org/drawingml/2006/table">
            <a:tbl>
              <a:tblPr bandRow="1">
                <a:tableStyleId>{5C22544A-7EE6-4342-B048-85BDC9FD1C3A}</a:tableStyleId>
              </a:tblPr>
              <a:tblGrid>
                <a:gridCol w="11239905">
                  <a:extLst>
                    <a:ext uri="{9D8B030D-6E8A-4147-A177-3AD203B41FA5}">
                      <a16:colId xmlns:a16="http://schemas.microsoft.com/office/drawing/2014/main" val="1731968927"/>
                    </a:ext>
                  </a:extLst>
                </a:gridCol>
              </a:tblGrid>
              <a:tr h="491427">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800" b="1" u="none" dirty="0">
                          <a:solidFill>
                            <a:schemeClr val="bg1"/>
                          </a:solidFill>
                          <a:effectLst/>
                          <a:latin typeface="Montserrat" panose="00000500000000000000" pitchFamily="2" charset="0"/>
                          <a:ea typeface="Times New Roman" panose="02020603050405020304" pitchFamily="18" charset="0"/>
                        </a:rPr>
                        <a:t>WEEKLY Menu</a:t>
                      </a:r>
                      <a:endParaRPr lang="en-US" sz="1800" u="none" kern="1200" dirty="0">
                        <a:solidFill>
                          <a:schemeClr val="bg1"/>
                        </a:solidFill>
                        <a:effectLst/>
                        <a:latin typeface="Montserrat" panose="00000500000000000000" pitchFamily="2" charset="0"/>
                        <a:ea typeface="+mn-ea"/>
                        <a:cs typeface="+mn-cs"/>
                      </a:endParaRPr>
                    </a:p>
                  </a:txBody>
                  <a:tcPr marL="45383" marR="45383" marT="0" marB="0" anchor="ctr">
                    <a:lnL w="12700" cap="flat" cmpd="sng" algn="ctr">
                      <a:noFill/>
                      <a:prstDash val="sysDot"/>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1781684"/>
                  </a:ext>
                </a:extLst>
              </a:tr>
              <a:tr h="4543593">
                <a:tc>
                  <a:txBody>
                    <a:bodyPr/>
                    <a:lstStyle/>
                    <a:p>
                      <a:pPr algn="ctr"/>
                      <a:br>
                        <a:rPr lang="en-US" sz="1400" b="0" u="none" dirty="0">
                          <a:solidFill>
                            <a:schemeClr val="bg1"/>
                          </a:solidFill>
                          <a:effectLst/>
                          <a:latin typeface="Montserrat" panose="00000500000000000000" pitchFamily="2" charset="0"/>
                          <a:ea typeface="Times New Roman" panose="02020603050405020304" pitchFamily="18" charset="0"/>
                        </a:rPr>
                      </a:br>
                      <a:r>
                        <a:rPr lang="en-US" sz="1400" b="1" kern="1200" dirty="0">
                          <a:solidFill>
                            <a:schemeClr val="bg1"/>
                          </a:solidFill>
                          <a:effectLst/>
                          <a:latin typeface="Montserrat" panose="00000500000000000000" pitchFamily="2" charset="0"/>
                          <a:ea typeface="+mn-ea"/>
                          <a:cs typeface="+mn-cs"/>
                        </a:rPr>
                        <a:t>Grilled </a:t>
                      </a:r>
                      <a:r>
                        <a:rPr lang="en-US" sz="1400" b="1" kern="1200" dirty="0" err="1">
                          <a:solidFill>
                            <a:schemeClr val="bg1"/>
                          </a:solidFill>
                          <a:effectLst/>
                          <a:latin typeface="Montserrat" panose="00000500000000000000" pitchFamily="2" charset="0"/>
                          <a:ea typeface="+mn-ea"/>
                          <a:cs typeface="+mn-cs"/>
                        </a:rPr>
                        <a:t>Casesar</a:t>
                      </a:r>
                      <a:r>
                        <a:rPr lang="en-US" sz="1400" b="1" kern="1200" dirty="0">
                          <a:solidFill>
                            <a:schemeClr val="bg1"/>
                          </a:solidFill>
                          <a:effectLst/>
                          <a:latin typeface="Montserrat" panose="00000500000000000000" pitchFamily="2" charset="0"/>
                          <a:ea typeface="+mn-ea"/>
                          <a:cs typeface="+mn-cs"/>
                        </a:rPr>
                        <a:t> Wrap</a:t>
                      </a:r>
                    </a:p>
                    <a:p>
                      <a:pPr algn="ctr"/>
                      <a:r>
                        <a:rPr lang="en-US" sz="1400" dirty="0">
                          <a:solidFill>
                            <a:schemeClr val="bg1"/>
                          </a:solidFill>
                          <a:latin typeface="Montserrat" panose="00000500000000000000" pitchFamily="2" charset="0"/>
                        </a:rPr>
                        <a:t>Romaine, Shaved Parmesan, Caesar Dressing</a:t>
                      </a:r>
                    </a:p>
                    <a:p>
                      <a:pPr algn="ctr"/>
                      <a:endParaRPr lang="en-US" sz="1400" kern="1200" dirty="0">
                        <a:solidFill>
                          <a:schemeClr val="bg1"/>
                        </a:solidFill>
                        <a:effectLst/>
                        <a:latin typeface="Montserrat" panose="00000500000000000000" pitchFamily="2" charset="0"/>
                        <a:ea typeface="+mn-ea"/>
                        <a:cs typeface="+mn-cs"/>
                      </a:endParaRPr>
                    </a:p>
                    <a:p>
                      <a:pPr algn="ctr"/>
                      <a:r>
                        <a:rPr lang="en-US" sz="1400" b="1" kern="1200" dirty="0">
                          <a:solidFill>
                            <a:schemeClr val="bg1"/>
                          </a:solidFill>
                          <a:effectLst/>
                          <a:latin typeface="Montserrat" panose="00000500000000000000" pitchFamily="2" charset="0"/>
                          <a:ea typeface="+mn-ea"/>
                          <a:cs typeface="+mn-cs"/>
                        </a:rPr>
                        <a:t>Smoked Turkey Sandwich</a:t>
                      </a:r>
                    </a:p>
                    <a:p>
                      <a:pPr algn="ctr"/>
                      <a:r>
                        <a:rPr lang="en-US" sz="1400" kern="1200" dirty="0">
                          <a:solidFill>
                            <a:schemeClr val="bg1"/>
                          </a:solidFill>
                          <a:effectLst/>
                          <a:latin typeface="Montserrat" panose="00000500000000000000" pitchFamily="2" charset="0"/>
                          <a:ea typeface="+mn-ea"/>
                          <a:cs typeface="+mn-cs"/>
                        </a:rPr>
                        <a:t>Bibb Lettuce, Heirloom Tomato, Pepperjack, Chipotle Aioli</a:t>
                      </a:r>
                    </a:p>
                    <a:p>
                      <a:pPr algn="ctr"/>
                      <a:endParaRPr lang="en-US" sz="1400" b="1" kern="1200" dirty="0">
                        <a:solidFill>
                          <a:schemeClr val="bg1"/>
                        </a:solidFill>
                        <a:effectLst/>
                        <a:latin typeface="Montserrat" panose="00000500000000000000" pitchFamily="2" charset="0"/>
                        <a:ea typeface="+mn-ea"/>
                        <a:cs typeface="+mn-cs"/>
                      </a:endParaRPr>
                    </a:p>
                    <a:p>
                      <a:pPr algn="ctr"/>
                      <a:r>
                        <a:rPr lang="en-US" sz="1400" b="1" kern="1200" dirty="0">
                          <a:solidFill>
                            <a:schemeClr val="bg1"/>
                          </a:solidFill>
                          <a:effectLst/>
                          <a:latin typeface="Montserrat" panose="00000500000000000000" pitchFamily="2" charset="0"/>
                          <a:ea typeface="+mn-ea"/>
                          <a:cs typeface="+mn-cs"/>
                        </a:rPr>
                        <a:t>The Focaccia</a:t>
                      </a:r>
                    </a:p>
                    <a:p>
                      <a:pPr algn="ctr"/>
                      <a:r>
                        <a:rPr lang="en-US" sz="1400" kern="1200" dirty="0">
                          <a:solidFill>
                            <a:schemeClr val="bg1"/>
                          </a:solidFill>
                          <a:effectLst/>
                          <a:latin typeface="Montserrat" panose="00000500000000000000" pitchFamily="2" charset="0"/>
                          <a:ea typeface="+mn-ea"/>
                          <a:cs typeface="+mn-cs"/>
                        </a:rPr>
                        <a:t>Native Tomatoes, Fresh Mozzarella, Basil Pesto, Arugula, Toasted Focaccia</a:t>
                      </a:r>
                    </a:p>
                    <a:p>
                      <a:pPr algn="ctr"/>
                      <a:endParaRPr lang="en-US" sz="1400" b="1" kern="1200" dirty="0">
                        <a:solidFill>
                          <a:schemeClr val="bg1"/>
                        </a:solidFill>
                        <a:effectLst/>
                        <a:latin typeface="Montserrat" panose="00000500000000000000" pitchFamily="2" charset="0"/>
                        <a:ea typeface="+mn-ea"/>
                        <a:cs typeface="+mn-cs"/>
                      </a:endParaRPr>
                    </a:p>
                    <a:p>
                      <a:pPr algn="ctr"/>
                      <a:r>
                        <a:rPr lang="en-US" sz="1400" b="1" kern="1200" dirty="0">
                          <a:solidFill>
                            <a:schemeClr val="bg1"/>
                          </a:solidFill>
                          <a:effectLst/>
                          <a:latin typeface="Montserrat" panose="00000500000000000000" pitchFamily="2" charset="0"/>
                          <a:ea typeface="+mn-ea"/>
                          <a:cs typeface="+mn-cs"/>
                        </a:rPr>
                        <a:t>Kettle Chips</a:t>
                      </a:r>
                    </a:p>
                    <a:p>
                      <a:pPr marL="0" marR="0" indent="0" algn="ctr">
                        <a:lnSpc>
                          <a:spcPct val="100000"/>
                        </a:lnSpc>
                        <a:spcBef>
                          <a:spcPts val="0"/>
                        </a:spcBef>
                        <a:spcAft>
                          <a:spcPts val="1200"/>
                        </a:spcAft>
                        <a:buFont typeface="Arial" panose="020B0604020202020204" pitchFamily="34" charset="0"/>
                        <a:buNone/>
                      </a:pPr>
                      <a:endParaRPr kumimoji="0" lang="en-US" sz="1400" b="1" i="0" u="none" strike="noStrike" kern="1200" cap="none" spc="0" normalizeH="0" baseline="0" noProof="0" dirty="0">
                        <a:ln>
                          <a:noFill/>
                        </a:ln>
                        <a:solidFill>
                          <a:prstClr val="white"/>
                        </a:solidFill>
                        <a:effectLst/>
                        <a:uLnTx/>
                        <a:uFillTx/>
                        <a:latin typeface="Montserrat" panose="00000500000000000000" pitchFamily="2" charset="0"/>
                        <a:cs typeface="+mn-cs"/>
                      </a:endParaRPr>
                    </a:p>
                    <a:p>
                      <a:pPr marL="0" marR="0" indent="0" algn="ctr">
                        <a:lnSpc>
                          <a:spcPct val="100000"/>
                        </a:lnSpc>
                        <a:spcBef>
                          <a:spcPts val="0"/>
                        </a:spcBef>
                        <a:spcAft>
                          <a:spcPts val="1200"/>
                        </a:spcAft>
                        <a:buFont typeface="Arial" panose="020B0604020202020204" pitchFamily="34" charset="0"/>
                        <a:buNone/>
                      </a:pPr>
                      <a:r>
                        <a:rPr kumimoji="0" lang="en-US" sz="1400" b="1" i="0" u="none" strike="noStrike" kern="1200" cap="none" spc="0" normalizeH="0" baseline="0" noProof="0" dirty="0">
                          <a:ln>
                            <a:noFill/>
                          </a:ln>
                          <a:solidFill>
                            <a:prstClr val="white"/>
                          </a:solidFill>
                          <a:effectLst/>
                          <a:uLnTx/>
                          <a:uFillTx/>
                          <a:latin typeface="Montserrat" panose="00000500000000000000" pitchFamily="2" charset="0"/>
                          <a:cs typeface="+mn-cs"/>
                        </a:rPr>
                        <a:t>Specials</a:t>
                      </a:r>
                    </a:p>
                    <a:p>
                      <a:pPr marL="0" marR="0" indent="0" algn="ctr">
                        <a:lnSpc>
                          <a:spcPct val="100000"/>
                        </a:lnSpc>
                        <a:spcBef>
                          <a:spcPts val="0"/>
                        </a:spcBef>
                        <a:spcAft>
                          <a:spcPts val="1200"/>
                        </a:spcAft>
                        <a:buFont typeface="Arial" panose="020B0604020202020204" pitchFamily="34" charset="0"/>
                        <a:buNone/>
                      </a:pPr>
                      <a:endParaRPr kumimoji="0" lang="en-US" sz="1800" b="0" i="0" u="none" strike="noStrike" kern="1200" cap="none" spc="0" normalizeH="0" baseline="0" noProof="0" dirty="0">
                        <a:ln>
                          <a:noFill/>
                        </a:ln>
                        <a:solidFill>
                          <a:prstClr val="white"/>
                        </a:solidFill>
                        <a:effectLst/>
                        <a:uLnTx/>
                        <a:uFillTx/>
                        <a:latin typeface="Montserrat" panose="00000500000000000000" pitchFamily="2" charset="0"/>
                        <a:cs typeface="+mn-cs"/>
                      </a:endParaRPr>
                    </a:p>
                  </a:txBody>
                  <a:tcPr>
                    <a:lnL w="12700" cap="flat" cmpd="sng" algn="ctr">
                      <a:noFill/>
                      <a:prstDash val="sysDot"/>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80084457"/>
                  </a:ext>
                </a:extLst>
              </a:tr>
            </a:tbl>
          </a:graphicData>
        </a:graphic>
      </p:graphicFrame>
      <p:pic>
        <p:nvPicPr>
          <p:cNvPr id="14" name="Graphic 13">
            <a:extLst>
              <a:ext uri="{FF2B5EF4-FFF2-40B4-BE49-F238E27FC236}">
                <a16:creationId xmlns:a16="http://schemas.microsoft.com/office/drawing/2014/main" id="{F84A1489-92D2-FC6F-9D30-7C9980966A3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850228" y="467991"/>
            <a:ext cx="3949472" cy="618899"/>
          </a:xfrm>
          <a:prstGeom prst="rect">
            <a:avLst/>
          </a:prstGeom>
        </p:spPr>
      </p:pic>
      <p:graphicFrame>
        <p:nvGraphicFramePr>
          <p:cNvPr id="5" name="Table 4">
            <a:extLst>
              <a:ext uri="{FF2B5EF4-FFF2-40B4-BE49-F238E27FC236}">
                <a16:creationId xmlns:a16="http://schemas.microsoft.com/office/drawing/2014/main" id="{54D2B249-39D4-5099-9895-0B521C29C23A}"/>
              </a:ext>
            </a:extLst>
          </p:cNvPr>
          <p:cNvGraphicFramePr>
            <a:graphicFrameLocks noGrp="1"/>
          </p:cNvGraphicFramePr>
          <p:nvPr>
            <p:extLst>
              <p:ext uri="{D42A27DB-BD31-4B8C-83A1-F6EECF244321}">
                <p14:modId xmlns:p14="http://schemas.microsoft.com/office/powerpoint/2010/main" val="1158369848"/>
              </p:ext>
            </p:extLst>
          </p:nvPr>
        </p:nvGraphicFramePr>
        <p:xfrm>
          <a:off x="858981" y="5444080"/>
          <a:ext cx="10778835" cy="1005840"/>
        </p:xfrm>
        <a:graphic>
          <a:graphicData uri="http://schemas.openxmlformats.org/drawingml/2006/table">
            <a:tbl>
              <a:tblPr firstRow="1" bandRow="1">
                <a:tableStyleId>{5C22544A-7EE6-4342-B048-85BDC9FD1C3A}</a:tableStyleId>
              </a:tblPr>
              <a:tblGrid>
                <a:gridCol w="2155767">
                  <a:extLst>
                    <a:ext uri="{9D8B030D-6E8A-4147-A177-3AD203B41FA5}">
                      <a16:colId xmlns:a16="http://schemas.microsoft.com/office/drawing/2014/main" val="644484224"/>
                    </a:ext>
                  </a:extLst>
                </a:gridCol>
                <a:gridCol w="2155767">
                  <a:extLst>
                    <a:ext uri="{9D8B030D-6E8A-4147-A177-3AD203B41FA5}">
                      <a16:colId xmlns:a16="http://schemas.microsoft.com/office/drawing/2014/main" val="4284886862"/>
                    </a:ext>
                  </a:extLst>
                </a:gridCol>
                <a:gridCol w="2155767">
                  <a:extLst>
                    <a:ext uri="{9D8B030D-6E8A-4147-A177-3AD203B41FA5}">
                      <a16:colId xmlns:a16="http://schemas.microsoft.com/office/drawing/2014/main" val="2823830980"/>
                    </a:ext>
                  </a:extLst>
                </a:gridCol>
                <a:gridCol w="2155767">
                  <a:extLst>
                    <a:ext uri="{9D8B030D-6E8A-4147-A177-3AD203B41FA5}">
                      <a16:colId xmlns:a16="http://schemas.microsoft.com/office/drawing/2014/main" val="3285336093"/>
                    </a:ext>
                  </a:extLst>
                </a:gridCol>
                <a:gridCol w="2155767">
                  <a:extLst>
                    <a:ext uri="{9D8B030D-6E8A-4147-A177-3AD203B41FA5}">
                      <a16:colId xmlns:a16="http://schemas.microsoft.com/office/drawing/2014/main" val="493940114"/>
                    </a:ext>
                  </a:extLst>
                </a:gridCol>
              </a:tblGrid>
              <a:tr h="370840">
                <a:tc>
                  <a:txBody>
                    <a:bodyPr/>
                    <a:lstStyle/>
                    <a:p>
                      <a:pPr algn="ctr"/>
                      <a:r>
                        <a:rPr lang="en-US" sz="1200" dirty="0">
                          <a:solidFill>
                            <a:schemeClr val="bg1"/>
                          </a:solidFill>
                          <a:latin typeface="Montserrat" panose="00000500000000000000" pitchFamily="2" charset="0"/>
                        </a:rPr>
                        <a:t>Jerk Tofu Sandwich</a:t>
                      </a:r>
                    </a:p>
                    <a:p>
                      <a:pPr algn="ctr"/>
                      <a:r>
                        <a:rPr lang="en-US" sz="1200" dirty="0">
                          <a:solidFill>
                            <a:schemeClr val="bg1"/>
                          </a:solidFill>
                          <a:latin typeface="Montserrat" panose="00000500000000000000" pitchFamily="2" charset="0"/>
                        </a:rPr>
                        <a:t>Coconut Slaw, Scallion Aioli, Ciabatta</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200" dirty="0">
                          <a:solidFill>
                            <a:schemeClr val="bg1"/>
                          </a:solidFill>
                          <a:latin typeface="Montserrat" panose="00000500000000000000" pitchFamily="2" charset="0"/>
                        </a:rPr>
                        <a:t>Grilled Chicken Sandwich</a:t>
                      </a:r>
                    </a:p>
                    <a:p>
                      <a:pPr algn="ctr"/>
                      <a:r>
                        <a:rPr lang="en-US" sz="1200" dirty="0">
                          <a:solidFill>
                            <a:schemeClr val="bg1"/>
                          </a:solidFill>
                          <a:latin typeface="Montserrat" panose="00000500000000000000" pitchFamily="2" charset="0"/>
                        </a:rPr>
                        <a:t>Bibb Lettuce, Pickled Red Onion, Avocado, Bacon, Alabama BBQ</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200" dirty="0">
                          <a:solidFill>
                            <a:schemeClr val="bg1"/>
                          </a:solidFill>
                          <a:latin typeface="Montserrat" panose="00000500000000000000" pitchFamily="2" charset="0"/>
                        </a:rPr>
                        <a:t>Pastrami Reuben</a:t>
                      </a:r>
                    </a:p>
                    <a:p>
                      <a:pPr algn="ctr"/>
                      <a:r>
                        <a:rPr lang="en-US" sz="1200" dirty="0">
                          <a:solidFill>
                            <a:schemeClr val="bg1"/>
                          </a:solidFill>
                          <a:latin typeface="Montserrat" panose="00000500000000000000" pitchFamily="2" charset="0"/>
                        </a:rPr>
                        <a:t>Coleslaw, Swiss, Thousand Island, Marble Rye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200" dirty="0">
                          <a:solidFill>
                            <a:schemeClr val="bg1"/>
                          </a:solidFill>
                          <a:latin typeface="Montserrat" panose="00000500000000000000" pitchFamily="2" charset="0"/>
                        </a:rPr>
                        <a:t>Crispy Buffalo Chicken Flatbread</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tc>
                  <a:txBody>
                    <a:bodyPr/>
                    <a:lstStyle/>
                    <a:p>
                      <a:pPr algn="ctr"/>
                      <a:r>
                        <a:rPr lang="en-US" sz="1200" dirty="0">
                          <a:solidFill>
                            <a:schemeClr val="bg1"/>
                          </a:solidFill>
                          <a:latin typeface="Montserrat" panose="00000500000000000000" pitchFamily="2" charset="0"/>
                        </a:rPr>
                        <a:t>Chicken Milanese</a:t>
                      </a:r>
                    </a:p>
                    <a:p>
                      <a:pPr algn="ctr"/>
                      <a:r>
                        <a:rPr lang="en-US" sz="1200" dirty="0">
                          <a:solidFill>
                            <a:schemeClr val="bg1"/>
                          </a:solidFill>
                          <a:latin typeface="Montserrat" panose="00000500000000000000" pitchFamily="2" charset="0"/>
                        </a:rPr>
                        <a:t>Fresh Mozzarella, Roasted Pepper, Fresh Basil, Balsamic Glaze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898019383"/>
                  </a:ext>
                </a:extLst>
              </a:tr>
            </a:tbl>
          </a:graphicData>
        </a:graphic>
      </p:graphicFrame>
    </p:spTree>
    <p:extLst>
      <p:ext uri="{BB962C8B-B14F-4D97-AF65-F5344CB8AC3E}">
        <p14:creationId xmlns:p14="http://schemas.microsoft.com/office/powerpoint/2010/main" val="3213575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015BD-165C-05A9-1900-C3F9D8A9AE9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FA205726-FCDC-2337-6FFD-0CFBCEB6E90E}"/>
              </a:ext>
            </a:extLst>
          </p:cNvPr>
          <p:cNvSpPr txBox="1"/>
          <p:nvPr/>
        </p:nvSpPr>
        <p:spPr>
          <a:xfrm>
            <a:off x="392300" y="492264"/>
            <a:ext cx="5311814" cy="1938992"/>
          </a:xfrm>
          <a:prstGeom prst="rect">
            <a:avLst/>
          </a:prstGeom>
          <a:noFill/>
        </p:spPr>
        <p:txBody>
          <a:bodyPr wrap="square" rtlCol="0">
            <a:spAutoFit/>
          </a:bodyPr>
          <a:lstStyle/>
          <a:p>
            <a:r>
              <a:rPr lang="en-US" sz="2400" spc="600" dirty="0">
                <a:solidFill>
                  <a:schemeClr val="bg1"/>
                </a:solidFill>
                <a:latin typeface="Montserrat" panose="00000500000000000000" pitchFamily="2" charset="0"/>
              </a:rPr>
              <a:t>Daily Curated Bowls</a:t>
            </a:r>
          </a:p>
          <a:p>
            <a:r>
              <a:rPr lang="en-US" sz="2400" spc="300" dirty="0">
                <a:solidFill>
                  <a:schemeClr val="bg1"/>
                </a:solidFill>
                <a:latin typeface="Montserrat" panose="00000500000000000000" pitchFamily="2" charset="0"/>
              </a:rPr>
              <a:t>October 5</a:t>
            </a:r>
            <a:r>
              <a:rPr lang="en-US" sz="2400" spc="300" baseline="30000" dirty="0">
                <a:solidFill>
                  <a:schemeClr val="bg1"/>
                </a:solidFill>
                <a:latin typeface="Montserrat" panose="00000500000000000000" pitchFamily="2" charset="0"/>
              </a:rPr>
              <a:t>th</a:t>
            </a:r>
            <a:r>
              <a:rPr lang="en-US" sz="2400" spc="300" dirty="0">
                <a:solidFill>
                  <a:schemeClr val="bg1"/>
                </a:solidFill>
                <a:latin typeface="Montserrat" panose="00000500000000000000" pitchFamily="2" charset="0"/>
              </a:rPr>
              <a:t>-9th</a:t>
            </a:r>
            <a:endParaRPr lang="en-US" sz="3600" spc="300" dirty="0">
              <a:solidFill>
                <a:schemeClr val="bg1"/>
              </a:solidFill>
              <a:latin typeface="Montserrat" panose="00000500000000000000" pitchFamily="2" charset="0"/>
            </a:endParaRPr>
          </a:p>
          <a:p>
            <a:r>
              <a:rPr lang="en-US" sz="2400" spc="300" dirty="0">
                <a:solidFill>
                  <a:schemeClr val="bg1"/>
                </a:solidFill>
                <a:latin typeface="Montserrat" panose="00000500000000000000" pitchFamily="2" charset="0"/>
              </a:rPr>
              <a:t> </a:t>
            </a:r>
            <a:endParaRPr lang="en-US" sz="3600" spc="300" dirty="0">
              <a:solidFill>
                <a:schemeClr val="bg1"/>
              </a:solidFill>
              <a:latin typeface="Montserrat" panose="00000500000000000000" pitchFamily="2" charset="0"/>
            </a:endParaRPr>
          </a:p>
          <a:p>
            <a:r>
              <a:rPr lang="en-US" sz="2400" spc="300" dirty="0">
                <a:solidFill>
                  <a:schemeClr val="bg1"/>
                </a:solidFill>
                <a:latin typeface="Montserrat" panose="00000500000000000000" pitchFamily="2" charset="0"/>
              </a:rPr>
              <a:t> </a:t>
            </a:r>
            <a:endParaRPr lang="en-US" sz="3600" spc="300" dirty="0">
              <a:solidFill>
                <a:schemeClr val="bg1"/>
              </a:solidFill>
              <a:latin typeface="Montserrat" panose="00000500000000000000" pitchFamily="2" charset="0"/>
            </a:endParaRPr>
          </a:p>
          <a:p>
            <a:endParaRPr lang="en-US" sz="2400" spc="300" dirty="0">
              <a:solidFill>
                <a:schemeClr val="bg1"/>
              </a:solidFill>
              <a:latin typeface="Montserrat" panose="00000500000000000000" pitchFamily="2" charset="0"/>
            </a:endParaRPr>
          </a:p>
        </p:txBody>
      </p:sp>
      <p:graphicFrame>
        <p:nvGraphicFramePr>
          <p:cNvPr id="10" name="Table 9">
            <a:extLst>
              <a:ext uri="{FF2B5EF4-FFF2-40B4-BE49-F238E27FC236}">
                <a16:creationId xmlns:a16="http://schemas.microsoft.com/office/drawing/2014/main" id="{91625204-4999-6FEE-E083-DAA1BB482465}"/>
              </a:ext>
            </a:extLst>
          </p:cNvPr>
          <p:cNvGraphicFramePr>
            <a:graphicFrameLocks noGrp="1"/>
          </p:cNvGraphicFramePr>
          <p:nvPr>
            <p:extLst>
              <p:ext uri="{D42A27DB-BD31-4B8C-83A1-F6EECF244321}">
                <p14:modId xmlns:p14="http://schemas.microsoft.com/office/powerpoint/2010/main" val="1188976852"/>
              </p:ext>
            </p:extLst>
          </p:nvPr>
        </p:nvGraphicFramePr>
        <p:xfrm>
          <a:off x="263236" y="989677"/>
          <a:ext cx="11149274" cy="6187440"/>
        </p:xfrm>
        <a:graphic>
          <a:graphicData uri="http://schemas.openxmlformats.org/drawingml/2006/table">
            <a:tbl>
              <a:tblPr bandRow="1">
                <a:tableStyleId>{5C22544A-7EE6-4342-B048-85BDC9FD1C3A}</a:tableStyleId>
              </a:tblPr>
              <a:tblGrid>
                <a:gridCol w="11149274">
                  <a:extLst>
                    <a:ext uri="{9D8B030D-6E8A-4147-A177-3AD203B41FA5}">
                      <a16:colId xmlns:a16="http://schemas.microsoft.com/office/drawing/2014/main" val="1731968927"/>
                    </a:ext>
                  </a:extLst>
                </a:gridCol>
              </a:tblGrid>
              <a:tr h="207741">
                <a:tc>
                  <a:txBody>
                    <a:bodyPr/>
                    <a:lstStyle/>
                    <a:p>
                      <a:pPr marL="0" marR="0" lvl="0" indent="0" algn="ctr" defTabSz="914400" rtl="0" eaLnBrk="1" fontAlgn="auto" latinLnBrk="0" hangingPunct="1">
                        <a:lnSpc>
                          <a:spcPct val="100000"/>
                        </a:lnSpc>
                        <a:spcBef>
                          <a:spcPts val="0"/>
                        </a:spcBef>
                        <a:spcAft>
                          <a:spcPts val="400"/>
                        </a:spcAft>
                        <a:buClrTx/>
                        <a:buSzTx/>
                        <a:buFont typeface="Arial" panose="020B0604020202020204" pitchFamily="34" charset="0"/>
                        <a:buNone/>
                        <a:tabLst/>
                        <a:defRPr/>
                      </a:pPr>
                      <a:r>
                        <a:rPr lang="en-US" sz="1800" b="1" u="none" dirty="0">
                          <a:solidFill>
                            <a:schemeClr val="bg1"/>
                          </a:solidFill>
                          <a:effectLst/>
                          <a:latin typeface="Montserrat" panose="00000500000000000000" pitchFamily="2" charset="0"/>
                          <a:ea typeface="Times New Roman" panose="02020603050405020304" pitchFamily="18" charset="0"/>
                        </a:rPr>
                        <a:t>WEEKLY SPECIALS</a:t>
                      </a:r>
                      <a:endParaRPr lang="en-US" sz="1800" u="none" kern="1200" dirty="0">
                        <a:solidFill>
                          <a:schemeClr val="bg1"/>
                        </a:solidFill>
                        <a:effectLst/>
                        <a:latin typeface="Montserrat" panose="00000500000000000000" pitchFamily="2" charset="0"/>
                        <a:ea typeface="+mn-ea"/>
                        <a:cs typeface="+mn-cs"/>
                      </a:endParaRPr>
                    </a:p>
                  </a:txBody>
                  <a:tcPr marL="45383" marR="45383" marT="0" marB="0" anchor="ctr">
                    <a:lnL w="12700" cap="flat" cmpd="sng" algn="ctr">
                      <a:noFill/>
                      <a:prstDash val="sysDot"/>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1781684"/>
                  </a:ext>
                </a:extLst>
              </a:tr>
              <a:tr h="4778048">
                <a:tc>
                  <a:txBody>
                    <a:bodyPr/>
                    <a:lstStyle/>
                    <a:p>
                      <a:pPr marL="0" marR="0" indent="0" algn="ctr">
                        <a:lnSpc>
                          <a:spcPct val="100000"/>
                        </a:lnSpc>
                        <a:spcBef>
                          <a:spcPts val="0"/>
                        </a:spcBef>
                        <a:spcAft>
                          <a:spcPts val="1200"/>
                        </a:spcAft>
                        <a:buFont typeface="Arial" panose="020B0604020202020204" pitchFamily="34" charset="0"/>
                        <a:buNone/>
                      </a:pPr>
                      <a:br>
                        <a:rPr lang="en-US" sz="1800" b="0" u="none" dirty="0">
                          <a:solidFill>
                            <a:schemeClr val="bg1"/>
                          </a:solidFill>
                          <a:effectLst/>
                          <a:latin typeface="Montserrat" panose="00000500000000000000" pitchFamily="2" charset="0"/>
                          <a:ea typeface="Times New Roman" panose="02020603050405020304" pitchFamily="18" charset="0"/>
                        </a:rPr>
                      </a:br>
                      <a:r>
                        <a:rPr lang="en-US" sz="1800" b="0" u="none" dirty="0">
                          <a:solidFill>
                            <a:schemeClr val="bg1"/>
                          </a:solidFill>
                          <a:effectLst/>
                          <a:latin typeface="Montserrat" panose="00000500000000000000" pitchFamily="2" charset="0"/>
                          <a:ea typeface="Times New Roman" panose="02020603050405020304" pitchFamily="18" charset="0"/>
                        </a:rPr>
                        <a:t>M</a:t>
                      </a:r>
                      <a:r>
                        <a:rPr lang="en-US" sz="800" b="0" u="none" dirty="0">
                          <a:solidFill>
                            <a:schemeClr val="bg1"/>
                          </a:solidFill>
                          <a:effectLst/>
                          <a:latin typeface="Montserrat" panose="00000500000000000000" pitchFamily="2" charset="0"/>
                          <a:ea typeface="Times New Roman" panose="02020603050405020304" pitchFamily="18" charset="0"/>
                        </a:rPr>
                        <a:t>onday  - </a:t>
                      </a:r>
                      <a:r>
                        <a:rPr lang="en-US" sz="1800" b="1" u="none" dirty="0">
                          <a:solidFill>
                            <a:schemeClr val="bg1"/>
                          </a:solidFill>
                          <a:effectLst/>
                          <a:latin typeface="Montserrat" panose="00000500000000000000" pitchFamily="2" charset="0"/>
                          <a:ea typeface="Times New Roman" panose="02020603050405020304" pitchFamily="18" charset="0"/>
                        </a:rPr>
                        <a:t>BYO Acai Bowl</a:t>
                      </a:r>
                      <a:br>
                        <a:rPr lang="en-US" sz="1800" b="1" u="none" dirty="0">
                          <a:solidFill>
                            <a:schemeClr val="bg1"/>
                          </a:solidFill>
                          <a:effectLst/>
                          <a:latin typeface="Montserrat" panose="00000500000000000000" pitchFamily="2" charset="0"/>
                          <a:ea typeface="Times New Roman" panose="02020603050405020304" pitchFamily="18" charset="0"/>
                        </a:rPr>
                      </a:br>
                      <a:r>
                        <a:rPr lang="en-US" sz="1800" b="0" u="none" dirty="0">
                          <a:solidFill>
                            <a:schemeClr val="bg1"/>
                          </a:solidFill>
                          <a:effectLst/>
                          <a:latin typeface="Montserrat" panose="00000500000000000000" pitchFamily="2" charset="0"/>
                          <a:ea typeface="Times New Roman" panose="02020603050405020304" pitchFamily="18" charset="0"/>
                        </a:rPr>
                        <a:t>Strawberry, Blueberry, Banana, Pineapple, Peanut Butter, Granola, Coconut Flakes, Flax Seeds, Slivered Almonds</a:t>
                      </a:r>
                    </a:p>
                    <a:p>
                      <a:pPr marL="0" marR="0" lvl="0" indent="0" algn="ctr"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lang="en-US" sz="1800" b="0" u="none" dirty="0">
                          <a:solidFill>
                            <a:schemeClr val="bg1"/>
                          </a:solidFill>
                          <a:effectLst/>
                          <a:latin typeface="Montserrat" panose="00000500000000000000" pitchFamily="2" charset="0"/>
                          <a:ea typeface="Times New Roman" panose="02020603050405020304" pitchFamily="18" charset="0"/>
                        </a:rPr>
                        <a:t>T</a:t>
                      </a:r>
                      <a:r>
                        <a:rPr lang="en-US" sz="800" b="0" u="none" dirty="0">
                          <a:solidFill>
                            <a:schemeClr val="bg1"/>
                          </a:solidFill>
                          <a:effectLst/>
                          <a:latin typeface="Montserrat" panose="00000500000000000000" pitchFamily="2" charset="0"/>
                          <a:ea typeface="Times New Roman" panose="02020603050405020304" pitchFamily="18" charset="0"/>
                        </a:rPr>
                        <a:t>u</a:t>
                      </a:r>
                      <a:r>
                        <a:rPr lang="en-US" sz="800" b="1" u="none" dirty="0">
                          <a:solidFill>
                            <a:schemeClr val="bg1"/>
                          </a:solidFill>
                          <a:effectLst/>
                          <a:latin typeface="Montserrat" panose="00000500000000000000" pitchFamily="2" charset="0"/>
                          <a:ea typeface="Times New Roman" panose="02020603050405020304" pitchFamily="18" charset="0"/>
                        </a:rPr>
                        <a:t>esday</a:t>
                      </a:r>
                      <a:r>
                        <a:rPr lang="en-US" sz="1800" b="1" u="none" dirty="0">
                          <a:solidFill>
                            <a:schemeClr val="bg1"/>
                          </a:solidFill>
                          <a:effectLst/>
                          <a:latin typeface="Montserrat" panose="00000500000000000000" pitchFamily="2" charset="0"/>
                          <a:ea typeface="Times New Roman" panose="02020603050405020304" pitchFamily="18" charset="0"/>
                        </a:rPr>
                        <a:t> –Lemon Oregano Chicken Greek Bowl</a:t>
                      </a:r>
                      <a:br>
                        <a:rPr lang="en-US" sz="1800" b="1" u="none" dirty="0">
                          <a:solidFill>
                            <a:schemeClr val="bg1"/>
                          </a:solidFill>
                          <a:effectLst/>
                          <a:latin typeface="Montserrat" panose="00000500000000000000" pitchFamily="2" charset="0"/>
                          <a:ea typeface="Times New Roman" panose="02020603050405020304" pitchFamily="18" charset="0"/>
                        </a:rPr>
                      </a:br>
                      <a:r>
                        <a:rPr lang="en-US" sz="1800" b="0" u="none" dirty="0">
                          <a:solidFill>
                            <a:schemeClr val="bg1"/>
                          </a:solidFill>
                          <a:effectLst/>
                          <a:latin typeface="Montserrat" panose="00000500000000000000" pitchFamily="2" charset="0"/>
                          <a:ea typeface="Times New Roman" panose="02020603050405020304" pitchFamily="18" charset="0"/>
                        </a:rPr>
                        <a:t>Lemon Rice, Hummus, </a:t>
                      </a:r>
                      <a:r>
                        <a:rPr lang="en-US" sz="1800" b="0" u="none" dirty="0" err="1">
                          <a:solidFill>
                            <a:schemeClr val="bg1"/>
                          </a:solidFill>
                          <a:effectLst/>
                          <a:latin typeface="Montserrat" panose="00000500000000000000" pitchFamily="2" charset="0"/>
                          <a:ea typeface="Times New Roman" panose="02020603050405020304" pitchFamily="18" charset="0"/>
                        </a:rPr>
                        <a:t>Babagahnous</a:t>
                      </a:r>
                      <a:r>
                        <a:rPr lang="en-US" sz="1800" b="0" u="none" dirty="0">
                          <a:solidFill>
                            <a:schemeClr val="bg1"/>
                          </a:solidFill>
                          <a:effectLst/>
                          <a:latin typeface="Montserrat" panose="00000500000000000000" pitchFamily="2" charset="0"/>
                          <a:ea typeface="Times New Roman" panose="02020603050405020304" pitchFamily="18" charset="0"/>
                        </a:rPr>
                        <a:t>, Tzatziki, Cucumber Salad, Pickled Red Onions, Pita Chips, Grape Leaves, Tahini Dressing, Harissa Vinaigrette</a:t>
                      </a:r>
                    </a:p>
                    <a:p>
                      <a:pPr marL="0" marR="0" lvl="0" indent="0" algn="ctr"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lang="en-US" sz="1800" b="0" u="none" dirty="0">
                          <a:solidFill>
                            <a:schemeClr val="bg1"/>
                          </a:solidFill>
                          <a:effectLst/>
                          <a:latin typeface="Montserrat" panose="00000500000000000000" pitchFamily="2" charset="0"/>
                          <a:ea typeface="Times New Roman" panose="02020603050405020304" pitchFamily="18" charset="0"/>
                        </a:rPr>
                        <a:t>W</a:t>
                      </a:r>
                      <a:r>
                        <a:rPr lang="en-US" sz="800" b="1" u="none" dirty="0">
                          <a:solidFill>
                            <a:schemeClr val="bg1"/>
                          </a:solidFill>
                          <a:effectLst/>
                          <a:latin typeface="Montserrat" panose="00000500000000000000" pitchFamily="2" charset="0"/>
                          <a:ea typeface="Times New Roman" panose="02020603050405020304" pitchFamily="18" charset="0"/>
                        </a:rPr>
                        <a:t>ednesday – </a:t>
                      </a:r>
                      <a:r>
                        <a:rPr lang="en-US" sz="1800" b="1" u="none" dirty="0">
                          <a:solidFill>
                            <a:schemeClr val="bg1"/>
                          </a:solidFill>
                          <a:effectLst/>
                          <a:latin typeface="Montserrat" panose="00000500000000000000" pitchFamily="2" charset="0"/>
                          <a:ea typeface="Times New Roman" panose="02020603050405020304" pitchFamily="18" charset="0"/>
                        </a:rPr>
                        <a:t>Falafel Greek Bowl</a:t>
                      </a:r>
                      <a:br>
                        <a:rPr lang="en-US" sz="1800" b="1" u="none" dirty="0">
                          <a:solidFill>
                            <a:schemeClr val="bg1"/>
                          </a:solidFill>
                          <a:effectLst/>
                          <a:latin typeface="Montserrat" panose="00000500000000000000" pitchFamily="2" charset="0"/>
                          <a:ea typeface="Times New Roman" panose="02020603050405020304" pitchFamily="18" charset="0"/>
                        </a:rPr>
                      </a:br>
                      <a:r>
                        <a:rPr lang="en-US" sz="1800" b="0" u="none" dirty="0">
                          <a:solidFill>
                            <a:schemeClr val="bg1"/>
                          </a:solidFill>
                          <a:effectLst/>
                          <a:latin typeface="Montserrat" panose="00000500000000000000" pitchFamily="2" charset="0"/>
                          <a:ea typeface="Times New Roman" panose="02020603050405020304" pitchFamily="18" charset="0"/>
                        </a:rPr>
                        <a:t>Lemon Rice, Hummus, </a:t>
                      </a:r>
                      <a:r>
                        <a:rPr lang="en-US" sz="1800" b="0" u="none" dirty="0" err="1">
                          <a:solidFill>
                            <a:schemeClr val="bg1"/>
                          </a:solidFill>
                          <a:effectLst/>
                          <a:latin typeface="Montserrat" panose="00000500000000000000" pitchFamily="2" charset="0"/>
                          <a:ea typeface="Times New Roman" panose="02020603050405020304" pitchFamily="18" charset="0"/>
                        </a:rPr>
                        <a:t>Babagahnous</a:t>
                      </a:r>
                      <a:r>
                        <a:rPr lang="en-US" sz="1800" b="0" u="none" dirty="0">
                          <a:solidFill>
                            <a:schemeClr val="bg1"/>
                          </a:solidFill>
                          <a:effectLst/>
                          <a:latin typeface="Montserrat" panose="00000500000000000000" pitchFamily="2" charset="0"/>
                          <a:ea typeface="Times New Roman" panose="02020603050405020304" pitchFamily="18" charset="0"/>
                        </a:rPr>
                        <a:t>, Tzatziki, Cucumber Salad, Pickled Red Onions, Pita Chips, Grape Leaves, Tahini Dressing, Harissa Vinaigrette</a:t>
                      </a:r>
                    </a:p>
                    <a:p>
                      <a:pPr marL="0" marR="0" indent="0" algn="ctr">
                        <a:lnSpc>
                          <a:spcPct val="100000"/>
                        </a:lnSpc>
                        <a:spcBef>
                          <a:spcPts val="0"/>
                        </a:spcBef>
                        <a:spcAft>
                          <a:spcPts val="0"/>
                        </a:spcAft>
                        <a:buFont typeface="Arial" panose="020B0604020202020204" pitchFamily="34" charset="0"/>
                        <a:buNone/>
                      </a:pPr>
                      <a:r>
                        <a:rPr lang="en-US" sz="1800" b="0" u="none" dirty="0">
                          <a:solidFill>
                            <a:schemeClr val="bg1"/>
                          </a:solidFill>
                          <a:effectLst/>
                          <a:latin typeface="Montserrat" panose="00000500000000000000" pitchFamily="2" charset="0"/>
                          <a:ea typeface="Times New Roman" panose="02020603050405020304" pitchFamily="18" charset="0"/>
                        </a:rPr>
                        <a:t>T</a:t>
                      </a:r>
                      <a:r>
                        <a:rPr lang="en-US" sz="800" b="0" u="none" dirty="0">
                          <a:solidFill>
                            <a:schemeClr val="bg1"/>
                          </a:solidFill>
                          <a:effectLst/>
                          <a:latin typeface="Montserrat" panose="00000500000000000000" pitchFamily="2" charset="0"/>
                          <a:ea typeface="Times New Roman" panose="02020603050405020304" pitchFamily="18" charset="0"/>
                        </a:rPr>
                        <a:t>hursday –</a:t>
                      </a:r>
                      <a:r>
                        <a:rPr lang="en-US" sz="1800" b="1" u="none" dirty="0">
                          <a:solidFill>
                            <a:schemeClr val="bg1"/>
                          </a:solidFill>
                          <a:effectLst/>
                          <a:latin typeface="Montserrat" panose="00000500000000000000" pitchFamily="2" charset="0"/>
                          <a:ea typeface="Times New Roman" panose="02020603050405020304" pitchFamily="18" charset="0"/>
                        </a:rPr>
                        <a:t>Lemon Oregano Shrimp Greek Bowl</a:t>
                      </a:r>
                    </a:p>
                    <a:p>
                      <a:pPr marL="0" marR="0" indent="0" algn="ctr">
                        <a:lnSpc>
                          <a:spcPct val="100000"/>
                        </a:lnSpc>
                        <a:spcBef>
                          <a:spcPts val="0"/>
                        </a:spcBef>
                        <a:spcAft>
                          <a:spcPts val="0"/>
                        </a:spcAft>
                        <a:buFont typeface="Arial" panose="020B0604020202020204" pitchFamily="34" charset="0"/>
                        <a:buNone/>
                      </a:pPr>
                      <a:r>
                        <a:rPr lang="en-US" sz="1800" b="0" u="none" dirty="0">
                          <a:solidFill>
                            <a:schemeClr val="bg1"/>
                          </a:solidFill>
                          <a:effectLst/>
                          <a:latin typeface="Montserrat" panose="00000500000000000000" pitchFamily="2" charset="0"/>
                          <a:ea typeface="Times New Roman" panose="02020603050405020304" pitchFamily="18" charset="0"/>
                        </a:rPr>
                        <a:t>Lemon Rice, Hummus, </a:t>
                      </a:r>
                      <a:r>
                        <a:rPr lang="en-US" sz="1800" b="0" u="none" dirty="0" err="1">
                          <a:solidFill>
                            <a:schemeClr val="bg1"/>
                          </a:solidFill>
                          <a:effectLst/>
                          <a:latin typeface="Montserrat" panose="00000500000000000000" pitchFamily="2" charset="0"/>
                          <a:ea typeface="Times New Roman" panose="02020603050405020304" pitchFamily="18" charset="0"/>
                        </a:rPr>
                        <a:t>Babagahnous</a:t>
                      </a:r>
                      <a:r>
                        <a:rPr lang="en-US" sz="1800" b="0" u="none" dirty="0">
                          <a:solidFill>
                            <a:schemeClr val="bg1"/>
                          </a:solidFill>
                          <a:effectLst/>
                          <a:latin typeface="Montserrat" panose="00000500000000000000" pitchFamily="2" charset="0"/>
                          <a:ea typeface="Times New Roman" panose="02020603050405020304" pitchFamily="18" charset="0"/>
                        </a:rPr>
                        <a:t>, Tzatziki, Cucumber Salad, Pickled Red Onions, Pita Chips, Grape Leaves, Tahini Dressing, Harissa Vinaigrette</a:t>
                      </a:r>
                    </a:p>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0" u="none" dirty="0">
                          <a:solidFill>
                            <a:schemeClr val="bg1"/>
                          </a:solidFill>
                          <a:effectLst/>
                          <a:latin typeface="Montserrat" panose="00000500000000000000" pitchFamily="2" charset="0"/>
                          <a:ea typeface="Times New Roman" panose="02020603050405020304" pitchFamily="18" charset="0"/>
                        </a:rPr>
                        <a:t>F</a:t>
                      </a:r>
                      <a:r>
                        <a:rPr lang="en-US" sz="800" b="0" u="none" dirty="0">
                          <a:solidFill>
                            <a:schemeClr val="bg1"/>
                          </a:solidFill>
                          <a:effectLst/>
                          <a:latin typeface="Montserrat" panose="00000500000000000000" pitchFamily="2" charset="0"/>
                          <a:ea typeface="Times New Roman" panose="02020603050405020304" pitchFamily="18" charset="0"/>
                        </a:rPr>
                        <a:t>riday</a:t>
                      </a:r>
                      <a:r>
                        <a:rPr lang="en-US" sz="1800" b="0" u="none" dirty="0">
                          <a:solidFill>
                            <a:schemeClr val="bg1"/>
                          </a:solidFill>
                          <a:effectLst/>
                          <a:latin typeface="Montserrat" panose="00000500000000000000" pitchFamily="2" charset="0"/>
                          <a:ea typeface="Times New Roman" panose="02020603050405020304" pitchFamily="18" charset="0"/>
                        </a:rPr>
                        <a:t> – </a:t>
                      </a:r>
                      <a:r>
                        <a:rPr lang="en-US" sz="1800" b="1" u="none" dirty="0">
                          <a:solidFill>
                            <a:schemeClr val="bg1"/>
                          </a:solidFill>
                          <a:effectLst/>
                          <a:latin typeface="Montserrat" panose="00000500000000000000" pitchFamily="2" charset="0"/>
                          <a:ea typeface="Times New Roman" panose="02020603050405020304" pitchFamily="18" charset="0"/>
                        </a:rPr>
                        <a:t>BYO Acai Bowl</a:t>
                      </a:r>
                      <a:br>
                        <a:rPr lang="en-US" sz="1800" b="1" u="none" dirty="0">
                          <a:solidFill>
                            <a:schemeClr val="bg1"/>
                          </a:solidFill>
                          <a:effectLst/>
                          <a:latin typeface="Montserrat" panose="00000500000000000000" pitchFamily="2" charset="0"/>
                          <a:ea typeface="Times New Roman" panose="02020603050405020304" pitchFamily="18" charset="0"/>
                        </a:rPr>
                      </a:br>
                      <a:r>
                        <a:rPr lang="en-US" sz="1800" b="0" u="none" dirty="0">
                          <a:solidFill>
                            <a:schemeClr val="bg1"/>
                          </a:solidFill>
                          <a:effectLst/>
                          <a:latin typeface="Montserrat" panose="00000500000000000000" pitchFamily="2" charset="0"/>
                          <a:ea typeface="Times New Roman" panose="02020603050405020304" pitchFamily="18" charset="0"/>
                        </a:rPr>
                        <a:t>Strawberry, Blueberry, Banana, Pineapple, Peanut Butter, Granola, Coconut Flakes, Flax Seeds, Slivered Almonds</a:t>
                      </a:r>
                    </a:p>
                    <a:p>
                      <a:pPr marL="0" marR="0" indent="0" algn="ctr">
                        <a:lnSpc>
                          <a:spcPct val="100000"/>
                        </a:lnSpc>
                        <a:spcBef>
                          <a:spcPts val="0"/>
                        </a:spcBef>
                        <a:spcAft>
                          <a:spcPts val="0"/>
                        </a:spcAft>
                        <a:buFont typeface="Arial" panose="020B0604020202020204" pitchFamily="34" charset="0"/>
                        <a:buNone/>
                      </a:pPr>
                      <a:endParaRPr lang="en-US" sz="1800" b="0" u="none" dirty="0">
                        <a:solidFill>
                          <a:schemeClr val="bg1"/>
                        </a:solidFill>
                        <a:effectLst/>
                        <a:latin typeface="Montserrat" panose="00000500000000000000" pitchFamily="2" charset="0"/>
                        <a:ea typeface="Times New Roman" panose="02020603050405020304" pitchFamily="18" charset="0"/>
                      </a:endParaRPr>
                    </a:p>
                    <a:p>
                      <a:pPr marL="0" marR="0" indent="0" algn="ctr">
                        <a:lnSpc>
                          <a:spcPct val="100000"/>
                        </a:lnSpc>
                        <a:spcBef>
                          <a:spcPts val="0"/>
                        </a:spcBef>
                        <a:spcAft>
                          <a:spcPts val="1200"/>
                        </a:spcAft>
                        <a:buFont typeface="Arial" panose="020B0604020202020204" pitchFamily="34" charset="0"/>
                        <a:buNone/>
                      </a:pPr>
                      <a:endParaRPr lang="en-US" sz="1800" b="0" u="none" dirty="0">
                        <a:solidFill>
                          <a:schemeClr val="bg1"/>
                        </a:solidFill>
                        <a:effectLst/>
                        <a:latin typeface="Montserrat" panose="00000500000000000000" pitchFamily="2" charset="0"/>
                        <a:ea typeface="Times New Roman" panose="02020603050405020304" pitchFamily="18" charset="0"/>
                      </a:endParaRPr>
                    </a:p>
                    <a:p>
                      <a:pPr marL="0" marR="0" indent="0" algn="l">
                        <a:lnSpc>
                          <a:spcPct val="100000"/>
                        </a:lnSpc>
                        <a:spcBef>
                          <a:spcPts val="0"/>
                        </a:spcBef>
                        <a:spcAft>
                          <a:spcPts val="1200"/>
                        </a:spcAft>
                        <a:buFont typeface="Arial" panose="020B0604020202020204" pitchFamily="34" charset="0"/>
                        <a:buNone/>
                      </a:pPr>
                      <a:endParaRPr kumimoji="0" lang="en-US" sz="1800" b="0" i="0" u="none" strike="noStrike" kern="1200" cap="none" spc="0" normalizeH="0" baseline="0" noProof="0" dirty="0">
                        <a:ln>
                          <a:noFill/>
                        </a:ln>
                        <a:solidFill>
                          <a:prstClr val="white"/>
                        </a:solidFill>
                        <a:effectLst/>
                        <a:uLnTx/>
                        <a:uFillTx/>
                        <a:latin typeface="Montserrat" panose="00000500000000000000" pitchFamily="2" charset="0"/>
                        <a:cs typeface="+mn-cs"/>
                      </a:endParaRPr>
                    </a:p>
                  </a:txBody>
                  <a:tcPr>
                    <a:lnL w="12700" cap="flat" cmpd="sng" algn="ctr">
                      <a:noFill/>
                      <a:prstDash val="sysDot"/>
                      <a:round/>
                      <a:headEnd type="none" w="med" len="med"/>
                      <a:tailEnd type="none" w="med" len="med"/>
                    </a:lnL>
                    <a:lnR w="12700" cmpd="sng">
                      <a:noFill/>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280084457"/>
                  </a:ext>
                </a:extLst>
              </a:tr>
            </a:tbl>
          </a:graphicData>
        </a:graphic>
      </p:graphicFrame>
      <p:sp>
        <p:nvSpPr>
          <p:cNvPr id="2" name="Title 1">
            <a:extLst>
              <a:ext uri="{FF2B5EF4-FFF2-40B4-BE49-F238E27FC236}">
                <a16:creationId xmlns:a16="http://schemas.microsoft.com/office/drawing/2014/main" id="{C8BA43B6-D6C2-F64A-3131-6B6101828D9D}"/>
              </a:ext>
            </a:extLst>
          </p:cNvPr>
          <p:cNvSpPr>
            <a:spLocks noGrp="1"/>
          </p:cNvSpPr>
          <p:nvPr>
            <p:ph type="title"/>
          </p:nvPr>
        </p:nvSpPr>
        <p:spPr>
          <a:xfrm>
            <a:off x="6541900" y="424873"/>
            <a:ext cx="5003555" cy="775277"/>
          </a:xfrm>
        </p:spPr>
        <p:txBody>
          <a:bodyPr>
            <a:normAutofit/>
          </a:bodyPr>
          <a:lstStyle/>
          <a:p>
            <a:pPr algn="r"/>
            <a:r>
              <a:rPr lang="en-US" sz="3600" dirty="0">
                <a:solidFill>
                  <a:schemeClr val="bg1"/>
                </a:solidFill>
                <a:latin typeface="Montserrat" panose="00000500000000000000" pitchFamily="2" charset="0"/>
              </a:rPr>
              <a:t>energize </a:t>
            </a:r>
            <a:r>
              <a:rPr lang="en-US" sz="4000" dirty="0">
                <a:solidFill>
                  <a:schemeClr val="bg1"/>
                </a:solidFill>
                <a:latin typeface="Montserrat" panose="00000500000000000000" pitchFamily="2" charset="0"/>
              </a:rPr>
              <a:t>for</a:t>
            </a:r>
            <a:r>
              <a:rPr lang="en-US" sz="3600" dirty="0">
                <a:solidFill>
                  <a:schemeClr val="bg1"/>
                </a:solidFill>
                <a:latin typeface="Montserrat" panose="00000500000000000000" pitchFamily="2" charset="0"/>
              </a:rPr>
              <a:t> life</a:t>
            </a:r>
          </a:p>
        </p:txBody>
      </p:sp>
    </p:spTree>
    <p:extLst>
      <p:ext uri="{BB962C8B-B14F-4D97-AF65-F5344CB8AC3E}">
        <p14:creationId xmlns:p14="http://schemas.microsoft.com/office/powerpoint/2010/main" val="10388524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092FFE4CE08EA46BADEB62D10C4B7C0" ma:contentTypeVersion="10" ma:contentTypeDescription="Create a new document." ma:contentTypeScope="" ma:versionID="f0c2f6fcca12dc50c85dcac7466c6299">
  <xsd:schema xmlns:xsd="http://www.w3.org/2001/XMLSchema" xmlns:xs="http://www.w3.org/2001/XMLSchema" xmlns:p="http://schemas.microsoft.com/office/2006/metadata/properties" xmlns:ns2="23bb9fef-c103-46ed-9b88-046d4ef1876b" targetNamespace="http://schemas.microsoft.com/office/2006/metadata/properties" ma:root="true" ma:fieldsID="ca4e3e5b6997e5c25b813e82e4d380bf" ns2:_="">
    <xsd:import namespace="23bb9fef-c103-46ed-9b88-046d4ef1876b"/>
    <xsd:element name="properties">
      <xsd:complexType>
        <xsd:sequence>
          <xsd:element name="documentManagement">
            <xsd:complexType>
              <xsd:all>
                <xsd:element ref="ns2:DiningLocation"/>
                <xsd:element ref="ns2:DiningLocation_x003a_Location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3bb9fef-c103-46ed-9b88-046d4ef1876b" elementFormDefault="qualified">
    <xsd:import namespace="http://schemas.microsoft.com/office/2006/documentManagement/types"/>
    <xsd:import namespace="http://schemas.microsoft.com/office/infopath/2007/PartnerControls"/>
    <xsd:element name="DiningLocation" ma:index="8" ma:displayName="DiningLocation" ma:list="{34a08606-3763-4de9-a86d-f6d835eb0305}" ma:internalName="DiningLocation" ma:readOnly="false" ma:showField="Title" ma:web="79ba96a8-7ef6-42ae-ac58-dc8a1f9bffce">
      <xsd:simpleType>
        <xsd:restriction base="dms:Lookup"/>
      </xsd:simpleType>
    </xsd:element>
    <xsd:element name="DiningLocation_x003a_LocationID" ma:index="9" nillable="true" ma:displayName="DiningLocation:LocationID" ma:list="{34a08606-3763-4de9-a86d-f6d835eb0305}" ma:internalName="DiningLocation_x003a_LocationID" ma:readOnly="true" ma:showField="LocationID" ma:web="79ba96a8-7ef6-42ae-ac58-dc8a1f9bffce">
      <xsd:simpleType>
        <xsd:restriction base="dms:Lookup"/>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iningLocation xmlns="23bb9fef-c103-46ed-9b88-046d4ef1876b">3</DiningLocation>
  </documentManagement>
</p:properties>
</file>

<file path=customXml/itemProps1.xml><?xml version="1.0" encoding="utf-8"?>
<ds:datastoreItem xmlns:ds="http://schemas.openxmlformats.org/officeDocument/2006/customXml" ds:itemID="{2490DEAD-A2F3-423C-8AC0-93952612B227}"/>
</file>

<file path=customXml/itemProps2.xml><?xml version="1.0" encoding="utf-8"?>
<ds:datastoreItem xmlns:ds="http://schemas.openxmlformats.org/officeDocument/2006/customXml" ds:itemID="{3023AD70-DA10-4856-B86F-DD5EB8389D5A}">
  <ds:schemaRefs>
    <ds:schemaRef ds:uri="http://schemas.microsoft.com/sharepoint/v3/contenttype/forms"/>
  </ds:schemaRefs>
</ds:datastoreItem>
</file>

<file path=customXml/itemProps3.xml><?xml version="1.0" encoding="utf-8"?>
<ds:datastoreItem xmlns:ds="http://schemas.openxmlformats.org/officeDocument/2006/customXml" ds:itemID="{45D03E97-6DAF-4C1D-A42A-2A795A50B12C}">
  <ds:schemaRefs>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e8904ed9-a48e-4ac0-a0c7-9e92f03a4a36"/>
    <ds:schemaRef ds:uri="http://purl.org/dc/elements/1.1/"/>
    <ds:schemaRef ds:uri="c0ce68d2-f4a4-4963-9a31-30d16dda62a3"/>
    <ds:schemaRef ds:uri="96db827b-2eb7-4a5f-a3c6-6f2e2f9e1738"/>
    <ds:schemaRef ds:uri="http://schemas.microsoft.com/office/2006/metadata/properties"/>
    <ds:schemaRef ds:uri="http://www.w3.org/XML/1998/namespace"/>
    <ds:schemaRef ds:uri="http://purl.org/dc/terms/"/>
  </ds:schemaRefs>
</ds:datastoreItem>
</file>

<file path=docMetadata/LabelInfo.xml><?xml version="1.0" encoding="utf-8"?>
<clbl:labelList xmlns:clbl="http://schemas.microsoft.com/office/2020/mipLabelMetadata">
  <clbl:label id="{cd62b7dd-4b48-44bd-90e7-e143a22c8ead}" enabled="0" method="" siteId="{cd62b7dd-4b48-44bd-90e7-e143a22c8ead}" removed="1"/>
</clbl:labelList>
</file>

<file path=docProps/app.xml><?xml version="1.0" encoding="utf-8"?>
<Properties xmlns="http://schemas.openxmlformats.org/officeDocument/2006/extended-properties" xmlns:vt="http://schemas.openxmlformats.org/officeDocument/2006/docPropsVTypes">
  <TotalTime>15834</TotalTime>
  <Words>851</Words>
  <Application>Microsoft Office PowerPoint</Application>
  <PresentationFormat>Widescreen</PresentationFormat>
  <Paragraphs>219</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Aptos</vt:lpstr>
      <vt:lpstr>Aptos Display</vt:lpstr>
      <vt:lpstr>Arial</vt:lpstr>
      <vt:lpstr>Calibri</vt:lpstr>
      <vt:lpstr>Montserrat</vt:lpstr>
      <vt:lpstr>Office Theme</vt:lpstr>
      <vt:lpstr>PowerPoint Presentation</vt:lpstr>
      <vt:lpstr>PowerPoint Presentation</vt:lpstr>
      <vt:lpstr>PowerPoint Presentation</vt:lpstr>
      <vt:lpstr>PowerPoint Presentation</vt:lpstr>
      <vt:lpstr>Streat’s</vt:lpstr>
      <vt:lpstr>PowerPoint Presentation</vt:lpstr>
      <vt:lpstr>energize for life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Pisano, Matthew</dc:creator>
  <cp:lastModifiedBy>Marcotrigiano, Kenneth</cp:lastModifiedBy>
  <cp:revision>2</cp:revision>
  <cp:lastPrinted>2026-09-17T17:16:19Z</cp:lastPrinted>
  <dcterms:created xsi:type="dcterms:W3CDTF">2025-02-06T17:21:56Z</dcterms:created>
  <dcterms:modified xsi:type="dcterms:W3CDTF">2026-10-02T18:27:29Z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0x0101009092FFE4CE08EA46BADEB62D10C4B7C0</vt:lpwstr>
  </property>
</Properties>
</file>